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99" r:id="rId3"/>
    <p:sldMasterId id="2147483712" r:id="rId4"/>
  </p:sldMasterIdLst>
  <p:notesMasterIdLst>
    <p:notesMasterId r:id="rId107"/>
  </p:notesMasterIdLst>
  <p:sldIdLst>
    <p:sldId id="257" r:id="rId5"/>
    <p:sldId id="1034" r:id="rId6"/>
    <p:sldId id="258" r:id="rId7"/>
    <p:sldId id="277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6" r:id="rId23"/>
    <p:sldId id="275" r:id="rId24"/>
    <p:sldId id="342" r:id="rId25"/>
    <p:sldId id="278" r:id="rId26"/>
    <p:sldId id="831" r:id="rId27"/>
    <p:sldId id="832" r:id="rId28"/>
    <p:sldId id="833" r:id="rId29"/>
    <p:sldId id="836" r:id="rId30"/>
    <p:sldId id="843" r:id="rId31"/>
    <p:sldId id="840" r:id="rId32"/>
    <p:sldId id="838" r:id="rId33"/>
    <p:sldId id="841" r:id="rId34"/>
    <p:sldId id="842" r:id="rId35"/>
    <p:sldId id="839" r:id="rId36"/>
    <p:sldId id="844" r:id="rId37"/>
    <p:sldId id="845" r:id="rId38"/>
    <p:sldId id="846" r:id="rId39"/>
    <p:sldId id="855" r:id="rId40"/>
    <p:sldId id="856" r:id="rId41"/>
    <p:sldId id="857" r:id="rId42"/>
    <p:sldId id="858" r:id="rId43"/>
    <p:sldId id="859" r:id="rId44"/>
    <p:sldId id="860" r:id="rId45"/>
    <p:sldId id="866" r:id="rId46"/>
    <p:sldId id="884" r:id="rId47"/>
    <p:sldId id="867" r:id="rId48"/>
    <p:sldId id="861" r:id="rId49"/>
    <p:sldId id="870" r:id="rId50"/>
    <p:sldId id="280" r:id="rId51"/>
    <p:sldId id="281" r:id="rId52"/>
    <p:sldId id="282" r:id="rId53"/>
    <p:sldId id="283" r:id="rId54"/>
    <p:sldId id="284" r:id="rId55"/>
    <p:sldId id="288" r:id="rId56"/>
    <p:sldId id="290" r:id="rId57"/>
    <p:sldId id="292" r:id="rId58"/>
    <p:sldId id="293" r:id="rId59"/>
    <p:sldId id="295" r:id="rId60"/>
    <p:sldId id="296" r:id="rId61"/>
    <p:sldId id="298" r:id="rId62"/>
    <p:sldId id="314" r:id="rId63"/>
    <p:sldId id="299" r:id="rId64"/>
    <p:sldId id="340" r:id="rId65"/>
    <p:sldId id="300" r:id="rId66"/>
    <p:sldId id="316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39" r:id="rId78"/>
    <p:sldId id="329" r:id="rId79"/>
    <p:sldId id="330" r:id="rId80"/>
    <p:sldId id="331" r:id="rId81"/>
    <p:sldId id="332" r:id="rId82"/>
    <p:sldId id="333" r:id="rId83"/>
    <p:sldId id="334" r:id="rId84"/>
    <p:sldId id="336" r:id="rId85"/>
    <p:sldId id="343" r:id="rId86"/>
    <p:sldId id="344" r:id="rId87"/>
    <p:sldId id="337" r:id="rId88"/>
    <p:sldId id="338" r:id="rId89"/>
    <p:sldId id="347" r:id="rId90"/>
    <p:sldId id="345" r:id="rId91"/>
    <p:sldId id="341" r:id="rId92"/>
    <p:sldId id="301" r:id="rId93"/>
    <p:sldId id="302" r:id="rId94"/>
    <p:sldId id="303" r:id="rId95"/>
    <p:sldId id="304" r:id="rId96"/>
    <p:sldId id="305" r:id="rId97"/>
    <p:sldId id="306" r:id="rId98"/>
    <p:sldId id="307" r:id="rId99"/>
    <p:sldId id="308" r:id="rId100"/>
    <p:sldId id="309" r:id="rId101"/>
    <p:sldId id="310" r:id="rId102"/>
    <p:sldId id="311" r:id="rId103"/>
    <p:sldId id="312" r:id="rId104"/>
    <p:sldId id="313" r:id="rId105"/>
    <p:sldId id="346" r:id="rId10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39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/>
    <p:restoredTop sz="94578"/>
  </p:normalViewPr>
  <p:slideViewPr>
    <p:cSldViewPr snapToGrid="0" snapToObjects="1" showGuides="1">
      <p:cViewPr>
        <p:scale>
          <a:sx n="169" d="100"/>
          <a:sy n="169" d="100"/>
        </p:scale>
        <p:origin x="816" y="-768"/>
      </p:cViewPr>
      <p:guideLst>
        <p:guide orient="horz" pos="3071"/>
        <p:guide pos="399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724CF-CC38-E648-9A14-32432039C793}" type="datetimeFigureOut">
              <a:rPr lang="fr-FR" smtClean="0"/>
              <a:t>13/01/2025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CE73D-088E-F84A-AE26-3D68005D2E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7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23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9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9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14E3F-9232-BE4D-850E-9C36001AFB9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43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A5364B-00C8-3743-8781-3D669FFA14D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00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8E0E3-639A-CA4B-8AA2-46D2430AB93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55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888D7-B33A-D345-B76D-65D8AC53E38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147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D9ACE30-9760-354F-9433-1C9CBB55B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26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1B67BE9-721B-9243-8052-05139B473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30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B42D2C0-B197-5840-8093-13C8F43FE3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15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AD7DFC0-126B-9D44-9A22-18D071B50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9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2292E11-5214-0040-89F7-F4A47D93DC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0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163CC4-8E68-8841-B9BE-E4F3C0832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61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8426E3-D6A8-1C4C-A983-7D835EB238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1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A2E3D-24EA-6A4B-A6B9-E573570321E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2406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0AE0B1D-9E2B-BA4A-AAB6-8CBCB42912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19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0D70B52-5CA7-A04F-ADF9-96EFC42CB5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33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4268E20-570A-BA44-9039-D22E5C60E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72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DA28BA0-E373-C347-8D7F-6FBB34FCE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04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8CEA5-89EC-6F45-91A5-D324CE31F9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6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D9ACE30-9760-354F-9433-1C9CBB55B75A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0865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1B67BE9-721B-9243-8052-05139B473BDD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3060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B42D2C0-B197-5840-8093-13C8F43FE3EF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8085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AD7DFC0-126B-9D44-9A22-18D071B50511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2833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2292E11-5214-0040-89F7-F4A47D93DC00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390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8426F-B6FB-FB4E-A920-165F8746CF9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151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163CC4-8E68-8841-B9BE-E4F3C0832034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1632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8426E3-D6A8-1C4C-A983-7D835EB23830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25362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0AE0B1D-9E2B-BA4A-AAB6-8CBCB4291287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97131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0D70B52-5CA7-A04F-ADF9-96EFC42CB5C8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7139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4268E20-570A-BA44-9039-D22E5C60E63E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4940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DA28BA0-E373-C347-8D7F-6FBB34FCE974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92117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8CEA5-89EC-6F45-91A5-D324CE31F924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0817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0F2565-DCAE-4611-86CC-D39E2183A8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986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21FB04-235D-47DA-A1CA-9BA70A7D2E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86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D884D3-9CFB-4C99-9D4F-CFF615B8ED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3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E3DA7-4CA9-E342-AEDA-2258E29F531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5075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C82B23-AA08-484F-BEE6-91B7476A22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948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137F1F-A4CA-4D4D-818A-75391CE4DA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88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E5F05-E1E6-4B37-8178-9BF8D54C37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138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F085C-BBD7-4331-8C28-580DC115D0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26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8AE1C7-AB46-4E95-AFEC-9AABD7A30D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052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DDDA1B-581A-4876-BCCF-FFC585956A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846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51C30B-C67C-418A-92C9-4F357489B9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210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2428B5-3830-47D2-B48A-2EC803BA99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125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2FA30AB-7B6A-4CAC-9D49-34DF6731C4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2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B695F-27DD-D74F-9799-688E8DC6312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7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8C097-E298-4943-BD5B-64D67D76395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99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D5CDD-C538-9746-9F59-831396C53D6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77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4EAB6-36F3-384E-9455-2CC1303C752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431A6-5B64-6046-8080-6337591BF19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02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FFFFFF"/>
                </a:solidFill>
                <a:latin typeface="Times New Roman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CB1399BC-E7CA-504B-93A1-495E8704A888}" type="slidenum">
              <a:rPr lang="fr-FR"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212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Times New Roman" pitchFamily="18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E2C6EF9-2A3C-7845-A176-AE13F2D43E16}" type="slidenum">
              <a:rPr lang="en-US"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9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E2C6EF9-2A3C-7845-A176-AE13F2D43E16}" type="slidenum">
              <a:rPr lang="en-US"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7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63ACDAB-15B1-472A-B299-55A76EDF24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3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3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4.xml"/><Relationship Id="rId4" Type="http://schemas.openxmlformats.org/officeDocument/2006/relationships/audio" Target="../media/audio3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48.xml"/><Relationship Id="rId4" Type="http://schemas.openxmlformats.org/officeDocument/2006/relationships/audio" Target="../media/media2.mp3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4.bin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4.bin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bin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8.xml"/><Relationship Id="rId5" Type="http://schemas.openxmlformats.org/officeDocument/2006/relationships/audio" Target="../media/audio6.bin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audio" Target="../media/audio7.bin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3.tiff"/><Relationship Id="rId4" Type="http://schemas.openxmlformats.org/officeDocument/2006/relationships/audio" Target="../media/audio8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microsoft.com/office/2007/relationships/media" Target="../media/media9.WAV"/><Relationship Id="rId18" Type="http://schemas.openxmlformats.org/officeDocument/2006/relationships/audio" Target="../media/media11.WAV"/><Relationship Id="rId3" Type="http://schemas.microsoft.com/office/2007/relationships/media" Target="../media/media4.WAV"/><Relationship Id="rId21" Type="http://schemas.openxmlformats.org/officeDocument/2006/relationships/image" Target="../media/image75.jpg"/><Relationship Id="rId7" Type="http://schemas.microsoft.com/office/2007/relationships/media" Target="../media/media6.WAV"/><Relationship Id="rId12" Type="http://schemas.openxmlformats.org/officeDocument/2006/relationships/audio" Target="../media/media8.WAV"/><Relationship Id="rId17" Type="http://schemas.microsoft.com/office/2007/relationships/media" Target="../media/media11.WAV"/><Relationship Id="rId2" Type="http://schemas.openxmlformats.org/officeDocument/2006/relationships/audio" Target="../media/media3.WAV"/><Relationship Id="rId16" Type="http://schemas.openxmlformats.org/officeDocument/2006/relationships/audio" Target="../media/media10.WAV"/><Relationship Id="rId20" Type="http://schemas.openxmlformats.org/officeDocument/2006/relationships/image" Target="../media/image74.png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microsoft.com/office/2007/relationships/media" Target="../media/media8.WAV"/><Relationship Id="rId5" Type="http://schemas.microsoft.com/office/2007/relationships/media" Target="../media/media5.WAV"/><Relationship Id="rId15" Type="http://schemas.microsoft.com/office/2007/relationships/media" Target="../media/media10.WAV"/><Relationship Id="rId10" Type="http://schemas.openxmlformats.org/officeDocument/2006/relationships/audio" Target="../media/media7.WAV"/><Relationship Id="rId19" Type="http://schemas.openxmlformats.org/officeDocument/2006/relationships/slideLayout" Target="../slideLayouts/slideLayout36.xml"/><Relationship Id="rId4" Type="http://schemas.openxmlformats.org/officeDocument/2006/relationships/audio" Target="../media/media4.WAV"/><Relationship Id="rId9" Type="http://schemas.microsoft.com/office/2007/relationships/media" Target="../media/media7.WAV"/><Relationship Id="rId14" Type="http://schemas.openxmlformats.org/officeDocument/2006/relationships/audio" Target="../media/media9.WAV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audio" Target="../media/audio8.bin"/><Relationship Id="rId3" Type="http://schemas.openxmlformats.org/officeDocument/2006/relationships/image" Target="../media/image76.tiff"/><Relationship Id="rId7" Type="http://schemas.openxmlformats.org/officeDocument/2006/relationships/image" Target="../media/image72.tiff"/><Relationship Id="rId2" Type="http://schemas.openxmlformats.org/officeDocument/2006/relationships/audio" Target="../media/audio9.bin"/><Relationship Id="rId1" Type="http://schemas.openxmlformats.org/officeDocument/2006/relationships/slideLayout" Target="../slideLayouts/slideLayout36.xml"/><Relationship Id="rId6" Type="http://schemas.openxmlformats.org/officeDocument/2006/relationships/audio" Target="../media/audio7.bin"/><Relationship Id="rId5" Type="http://schemas.openxmlformats.org/officeDocument/2006/relationships/image" Target="../media/image77.tiff"/><Relationship Id="rId4" Type="http://schemas.openxmlformats.org/officeDocument/2006/relationships/audio" Target="../media/audio10.bin"/><Relationship Id="rId9" Type="http://schemas.openxmlformats.org/officeDocument/2006/relationships/image" Target="../media/image73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7.png"/><Relationship Id="rId4" Type="http://schemas.openxmlformats.org/officeDocument/2006/relationships/image" Target="../media/image79.jpeg"/></Relationships>
</file>

<file path=ppt/slides/_rels/slide68.xml.rels><?xml version="1.0" encoding="UTF-8" standalone="yes"?>
<Relationships xmlns="http://schemas.openxmlformats.org/package/2006/relationships"><Relationship Id="rId13" Type="http://schemas.microsoft.com/office/2007/relationships/media" Target="../media/media9.WAV"/><Relationship Id="rId18" Type="http://schemas.openxmlformats.org/officeDocument/2006/relationships/audio" Target="../media/media17.WAV"/><Relationship Id="rId26" Type="http://schemas.openxmlformats.org/officeDocument/2006/relationships/audio" Target="../media/media19.WAV"/><Relationship Id="rId3" Type="http://schemas.microsoft.com/office/2007/relationships/media" Target="../media/media14.WAV"/><Relationship Id="rId21" Type="http://schemas.microsoft.com/office/2007/relationships/media" Target="../media/media10.WAV"/><Relationship Id="rId34" Type="http://schemas.openxmlformats.org/officeDocument/2006/relationships/image" Target="../media/image80.jpeg"/><Relationship Id="rId7" Type="http://schemas.microsoft.com/office/2007/relationships/media" Target="../media/media4.WAV"/><Relationship Id="rId12" Type="http://schemas.openxmlformats.org/officeDocument/2006/relationships/audio" Target="../media/media5.WAV"/><Relationship Id="rId17" Type="http://schemas.microsoft.com/office/2007/relationships/media" Target="../media/media17.WAV"/><Relationship Id="rId25" Type="http://schemas.microsoft.com/office/2007/relationships/media" Target="../media/media19.WAV"/><Relationship Id="rId33" Type="http://schemas.openxmlformats.org/officeDocument/2006/relationships/slideLayout" Target="../slideLayouts/slideLayout36.xml"/><Relationship Id="rId2" Type="http://schemas.openxmlformats.org/officeDocument/2006/relationships/audio" Target="../media/media13.WAV"/><Relationship Id="rId16" Type="http://schemas.openxmlformats.org/officeDocument/2006/relationships/audio" Target="../media/media16.WAV"/><Relationship Id="rId20" Type="http://schemas.openxmlformats.org/officeDocument/2006/relationships/audio" Target="../media/media18.WAV"/><Relationship Id="rId29" Type="http://schemas.microsoft.com/office/2007/relationships/media" Target="../media/media11.WAV"/><Relationship Id="rId1" Type="http://schemas.microsoft.com/office/2007/relationships/media" Target="../media/media13.WAV"/><Relationship Id="rId6" Type="http://schemas.openxmlformats.org/officeDocument/2006/relationships/audio" Target="../media/media3.WAV"/><Relationship Id="rId11" Type="http://schemas.microsoft.com/office/2007/relationships/media" Target="../media/media5.WAV"/><Relationship Id="rId24" Type="http://schemas.openxmlformats.org/officeDocument/2006/relationships/audio" Target="../media/media6.WAV"/><Relationship Id="rId32" Type="http://schemas.openxmlformats.org/officeDocument/2006/relationships/audio" Target="../media/media8.WAV"/><Relationship Id="rId5" Type="http://schemas.microsoft.com/office/2007/relationships/media" Target="../media/media3.WAV"/><Relationship Id="rId15" Type="http://schemas.microsoft.com/office/2007/relationships/media" Target="../media/media16.WAV"/><Relationship Id="rId23" Type="http://schemas.microsoft.com/office/2007/relationships/media" Target="../media/media6.WAV"/><Relationship Id="rId28" Type="http://schemas.openxmlformats.org/officeDocument/2006/relationships/audio" Target="../media/media7.WAV"/><Relationship Id="rId10" Type="http://schemas.openxmlformats.org/officeDocument/2006/relationships/audio" Target="../media/media15.WAV"/><Relationship Id="rId19" Type="http://schemas.microsoft.com/office/2007/relationships/media" Target="../media/media18.WAV"/><Relationship Id="rId31" Type="http://schemas.microsoft.com/office/2007/relationships/media" Target="../media/media8.WAV"/><Relationship Id="rId4" Type="http://schemas.openxmlformats.org/officeDocument/2006/relationships/audio" Target="../media/media14.WAV"/><Relationship Id="rId9" Type="http://schemas.microsoft.com/office/2007/relationships/media" Target="../media/media15.WAV"/><Relationship Id="rId14" Type="http://schemas.openxmlformats.org/officeDocument/2006/relationships/audio" Target="../media/media9.WAV"/><Relationship Id="rId22" Type="http://schemas.openxmlformats.org/officeDocument/2006/relationships/audio" Target="../media/media10.WAV"/><Relationship Id="rId27" Type="http://schemas.microsoft.com/office/2007/relationships/media" Target="../media/media7.WAV"/><Relationship Id="rId30" Type="http://schemas.openxmlformats.org/officeDocument/2006/relationships/audio" Target="../media/media11.WAV"/><Relationship Id="rId35" Type="http://schemas.openxmlformats.org/officeDocument/2006/relationships/image" Target="../media/image74.png"/><Relationship Id="rId8" Type="http://schemas.openxmlformats.org/officeDocument/2006/relationships/audio" Target="../media/media4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7.png"/><Relationship Id="rId4" Type="http://schemas.openxmlformats.org/officeDocument/2006/relationships/image" Target="../media/image8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13" Type="http://schemas.microsoft.com/office/2007/relationships/media" Target="../media/media27.WAV"/><Relationship Id="rId18" Type="http://schemas.openxmlformats.org/officeDocument/2006/relationships/audio" Target="../media/media29.WAV"/><Relationship Id="rId26" Type="http://schemas.openxmlformats.org/officeDocument/2006/relationships/audio" Target="../media/media33.WAV"/><Relationship Id="rId39" Type="http://schemas.openxmlformats.org/officeDocument/2006/relationships/image" Target="../media/image74.png"/><Relationship Id="rId21" Type="http://schemas.microsoft.com/office/2007/relationships/media" Target="../media/media31.WAV"/><Relationship Id="rId34" Type="http://schemas.openxmlformats.org/officeDocument/2006/relationships/audio" Target="../media/media37.WAV"/><Relationship Id="rId7" Type="http://schemas.microsoft.com/office/2007/relationships/media" Target="../media/media24.WAV"/><Relationship Id="rId12" Type="http://schemas.openxmlformats.org/officeDocument/2006/relationships/audio" Target="../media/media26.WAV"/><Relationship Id="rId17" Type="http://schemas.microsoft.com/office/2007/relationships/media" Target="../media/media29.WAV"/><Relationship Id="rId25" Type="http://schemas.microsoft.com/office/2007/relationships/media" Target="../media/media33.WAV"/><Relationship Id="rId33" Type="http://schemas.microsoft.com/office/2007/relationships/media" Target="../media/media37.WAV"/><Relationship Id="rId38" Type="http://schemas.openxmlformats.org/officeDocument/2006/relationships/image" Target="../media/image82.jpeg"/><Relationship Id="rId2" Type="http://schemas.openxmlformats.org/officeDocument/2006/relationships/audio" Target="../media/media21.WAV"/><Relationship Id="rId16" Type="http://schemas.openxmlformats.org/officeDocument/2006/relationships/audio" Target="../media/media28.WAV"/><Relationship Id="rId20" Type="http://schemas.openxmlformats.org/officeDocument/2006/relationships/audio" Target="../media/media30.WAV"/><Relationship Id="rId29" Type="http://schemas.microsoft.com/office/2007/relationships/media" Target="../media/media35.WAV"/><Relationship Id="rId1" Type="http://schemas.microsoft.com/office/2007/relationships/media" Target="../media/media21.WAV"/><Relationship Id="rId6" Type="http://schemas.openxmlformats.org/officeDocument/2006/relationships/audio" Target="../media/media23.WAV"/><Relationship Id="rId11" Type="http://schemas.microsoft.com/office/2007/relationships/media" Target="../media/media26.WAV"/><Relationship Id="rId24" Type="http://schemas.openxmlformats.org/officeDocument/2006/relationships/audio" Target="../media/media32.WAV"/><Relationship Id="rId32" Type="http://schemas.openxmlformats.org/officeDocument/2006/relationships/audio" Target="../media/media36.WAV"/><Relationship Id="rId37" Type="http://schemas.openxmlformats.org/officeDocument/2006/relationships/slideLayout" Target="../slideLayouts/slideLayout36.xml"/><Relationship Id="rId5" Type="http://schemas.microsoft.com/office/2007/relationships/media" Target="../media/media23.WAV"/><Relationship Id="rId15" Type="http://schemas.microsoft.com/office/2007/relationships/media" Target="../media/media28.WAV"/><Relationship Id="rId23" Type="http://schemas.microsoft.com/office/2007/relationships/media" Target="../media/media32.WAV"/><Relationship Id="rId28" Type="http://schemas.openxmlformats.org/officeDocument/2006/relationships/audio" Target="../media/media34.WAV"/><Relationship Id="rId36" Type="http://schemas.openxmlformats.org/officeDocument/2006/relationships/audio" Target="../media/media38.WAV"/><Relationship Id="rId10" Type="http://schemas.openxmlformats.org/officeDocument/2006/relationships/audio" Target="../media/media25.WAV"/><Relationship Id="rId19" Type="http://schemas.microsoft.com/office/2007/relationships/media" Target="../media/media30.WAV"/><Relationship Id="rId31" Type="http://schemas.microsoft.com/office/2007/relationships/media" Target="../media/media36.WAV"/><Relationship Id="rId4" Type="http://schemas.openxmlformats.org/officeDocument/2006/relationships/audio" Target="../media/media22.WAV"/><Relationship Id="rId9" Type="http://schemas.microsoft.com/office/2007/relationships/media" Target="../media/media25.WAV"/><Relationship Id="rId14" Type="http://schemas.openxmlformats.org/officeDocument/2006/relationships/audio" Target="../media/media27.WAV"/><Relationship Id="rId22" Type="http://schemas.openxmlformats.org/officeDocument/2006/relationships/audio" Target="../media/media31.WAV"/><Relationship Id="rId27" Type="http://schemas.microsoft.com/office/2007/relationships/media" Target="../media/media34.WAV"/><Relationship Id="rId30" Type="http://schemas.openxmlformats.org/officeDocument/2006/relationships/audio" Target="../media/media35.WAV"/><Relationship Id="rId35" Type="http://schemas.microsoft.com/office/2007/relationships/media" Target="../media/media38.WAV"/><Relationship Id="rId8" Type="http://schemas.openxmlformats.org/officeDocument/2006/relationships/audio" Target="../media/media24.WAV"/><Relationship Id="rId3" Type="http://schemas.microsoft.com/office/2007/relationships/media" Target="../media/media22.WAV"/></Relationships>
</file>

<file path=ppt/slides/_rels/slide71.xml.rels><?xml version="1.0" encoding="UTF-8" standalone="yes"?>
<Relationships xmlns="http://schemas.openxmlformats.org/package/2006/relationships"><Relationship Id="rId13" Type="http://schemas.microsoft.com/office/2007/relationships/media" Target="../media/media26.WAV"/><Relationship Id="rId18" Type="http://schemas.openxmlformats.org/officeDocument/2006/relationships/audio" Target="../media/media28.WAV"/><Relationship Id="rId26" Type="http://schemas.openxmlformats.org/officeDocument/2006/relationships/audio" Target="../media/media35.WAV"/><Relationship Id="rId39" Type="http://schemas.openxmlformats.org/officeDocument/2006/relationships/image" Target="../media/image74.png"/><Relationship Id="rId21" Type="http://schemas.microsoft.com/office/2007/relationships/media" Target="../media/media30.WAV"/><Relationship Id="rId34" Type="http://schemas.openxmlformats.org/officeDocument/2006/relationships/audio" Target="../media/media37.WAV"/><Relationship Id="rId7" Type="http://schemas.microsoft.com/office/2007/relationships/media" Target="../media/media24.WAV"/><Relationship Id="rId12" Type="http://schemas.openxmlformats.org/officeDocument/2006/relationships/audio" Target="../media/media25.WAV"/><Relationship Id="rId17" Type="http://schemas.microsoft.com/office/2007/relationships/media" Target="../media/media28.WAV"/><Relationship Id="rId25" Type="http://schemas.microsoft.com/office/2007/relationships/media" Target="../media/media35.WAV"/><Relationship Id="rId33" Type="http://schemas.microsoft.com/office/2007/relationships/media" Target="../media/media37.WAV"/><Relationship Id="rId38" Type="http://schemas.openxmlformats.org/officeDocument/2006/relationships/image" Target="../media/image83.jpeg"/><Relationship Id="rId2" Type="http://schemas.openxmlformats.org/officeDocument/2006/relationships/audio" Target="../media/media21.WAV"/><Relationship Id="rId16" Type="http://schemas.openxmlformats.org/officeDocument/2006/relationships/audio" Target="../media/media27.WAV"/><Relationship Id="rId20" Type="http://schemas.openxmlformats.org/officeDocument/2006/relationships/audio" Target="../media/media29.WAV"/><Relationship Id="rId29" Type="http://schemas.microsoft.com/office/2007/relationships/media" Target="../media/media33.WAV"/><Relationship Id="rId1" Type="http://schemas.microsoft.com/office/2007/relationships/media" Target="../media/media21.WAV"/><Relationship Id="rId6" Type="http://schemas.openxmlformats.org/officeDocument/2006/relationships/audio" Target="../media/media23.WAV"/><Relationship Id="rId11" Type="http://schemas.microsoft.com/office/2007/relationships/media" Target="../media/media25.WAV"/><Relationship Id="rId24" Type="http://schemas.openxmlformats.org/officeDocument/2006/relationships/audio" Target="../media/media31.WAV"/><Relationship Id="rId32" Type="http://schemas.openxmlformats.org/officeDocument/2006/relationships/audio" Target="../media/media34.WAV"/><Relationship Id="rId37" Type="http://schemas.openxmlformats.org/officeDocument/2006/relationships/slideLayout" Target="../slideLayouts/slideLayout36.xml"/><Relationship Id="rId5" Type="http://schemas.microsoft.com/office/2007/relationships/media" Target="../media/media23.WAV"/><Relationship Id="rId15" Type="http://schemas.microsoft.com/office/2007/relationships/media" Target="../media/media27.WAV"/><Relationship Id="rId23" Type="http://schemas.microsoft.com/office/2007/relationships/media" Target="../media/media31.WAV"/><Relationship Id="rId28" Type="http://schemas.openxmlformats.org/officeDocument/2006/relationships/audio" Target="../media/media32.WAV"/><Relationship Id="rId36" Type="http://schemas.openxmlformats.org/officeDocument/2006/relationships/audio" Target="../media/media38.WAV"/><Relationship Id="rId10" Type="http://schemas.openxmlformats.org/officeDocument/2006/relationships/audio" Target="../media/media39.WAV"/><Relationship Id="rId19" Type="http://schemas.microsoft.com/office/2007/relationships/media" Target="../media/media29.WAV"/><Relationship Id="rId31" Type="http://schemas.microsoft.com/office/2007/relationships/media" Target="../media/media34.WAV"/><Relationship Id="rId4" Type="http://schemas.openxmlformats.org/officeDocument/2006/relationships/audio" Target="../media/media22.WAV"/><Relationship Id="rId9" Type="http://schemas.microsoft.com/office/2007/relationships/media" Target="../media/media39.WAV"/><Relationship Id="rId14" Type="http://schemas.openxmlformats.org/officeDocument/2006/relationships/audio" Target="../media/media26.WAV"/><Relationship Id="rId22" Type="http://schemas.openxmlformats.org/officeDocument/2006/relationships/audio" Target="../media/media30.WAV"/><Relationship Id="rId27" Type="http://schemas.microsoft.com/office/2007/relationships/media" Target="../media/media32.WAV"/><Relationship Id="rId30" Type="http://schemas.openxmlformats.org/officeDocument/2006/relationships/audio" Target="../media/media33.WAV"/><Relationship Id="rId35" Type="http://schemas.microsoft.com/office/2007/relationships/media" Target="../media/media38.WAV"/><Relationship Id="rId8" Type="http://schemas.openxmlformats.org/officeDocument/2006/relationships/audio" Target="../media/media24.WAV"/><Relationship Id="rId3" Type="http://schemas.microsoft.com/office/2007/relationships/media" Target="../media/media22.WAV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audio" Target="../media/media32.WAV"/><Relationship Id="rId3" Type="http://schemas.microsoft.com/office/2007/relationships/media" Target="../media/media40.WAV"/><Relationship Id="rId7" Type="http://schemas.microsoft.com/office/2007/relationships/media" Target="../media/media32.WAV"/><Relationship Id="rId12" Type="http://schemas.openxmlformats.org/officeDocument/2006/relationships/image" Target="../media/image85.jpeg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6" Type="http://schemas.openxmlformats.org/officeDocument/2006/relationships/audio" Target="../media/media41.WAV"/><Relationship Id="rId11" Type="http://schemas.openxmlformats.org/officeDocument/2006/relationships/image" Target="../media/image74.png"/><Relationship Id="rId5" Type="http://schemas.microsoft.com/office/2007/relationships/media" Target="../media/media41.WAV"/><Relationship Id="rId10" Type="http://schemas.openxmlformats.org/officeDocument/2006/relationships/image" Target="../media/image84.jpeg"/><Relationship Id="rId4" Type="http://schemas.openxmlformats.org/officeDocument/2006/relationships/audio" Target="../media/media40.WAV"/><Relationship Id="rId9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audition.ens.fr/chimeras/" TargetMode="External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microsoft.com/office/2007/relationships/media" Target="file://localhost/Users/dp/Dropbox%20(Equipe%20Audition)/cours/daniel-sounds/qualirug2.wav" TargetMode="External"/><Relationship Id="rId7" Type="http://schemas.openxmlformats.org/officeDocument/2006/relationships/slideLayout" Target="../slideLayouts/slideLayout36.xml"/><Relationship Id="rId2" Type="http://schemas.openxmlformats.org/officeDocument/2006/relationships/audio" Target="file://localhost/Users/dp/Dropbox%20(Equipe%20Audition)/cours/daniel-sounds/qualirug1.wav" TargetMode="External"/><Relationship Id="rId1" Type="http://schemas.microsoft.com/office/2007/relationships/media" Target="file://localhost/Users/dp/Dropbox%20(Equipe%20Audition)/cours/daniel-sounds/qualirug1.wav" TargetMode="External"/><Relationship Id="rId6" Type="http://schemas.openxmlformats.org/officeDocument/2006/relationships/audio" Target="file://localhost/Users/dp/Dropbox%20(Equipe%20Audition)/cours/daniel-sounds/qualirug3.wav" TargetMode="External"/><Relationship Id="rId5" Type="http://schemas.microsoft.com/office/2007/relationships/media" Target="file://localhost/Users/dp/Dropbox%20(Equipe%20Audition)/cours/daniel-sounds/qualirug3.wav" TargetMode="External"/><Relationship Id="rId10" Type="http://schemas.openxmlformats.org/officeDocument/2006/relationships/image" Target="../media/image105.png"/><Relationship Id="rId4" Type="http://schemas.openxmlformats.org/officeDocument/2006/relationships/audio" Target="file://localhost/Users/dp/Dropbox%20(Equipe%20Audition)/cours/daniel-sounds/qualirug2.wav" TargetMode="External"/><Relationship Id="rId9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3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audio" Target="../media/audio11.bin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25.jpeg"/><Relationship Id="rId4" Type="http://schemas.openxmlformats.org/officeDocument/2006/relationships/audio" Target="../media/audio12.bin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7575"/>
            <a:ext cx="7772400" cy="1143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en-GB">
                <a:solidFill>
                  <a:srgbClr val="FF0000"/>
                </a:solidFill>
                <a:latin typeface="Arial" charset="0"/>
              </a:rPr>
              <a:t>Perception </a:t>
            </a:r>
            <a:r>
              <a:rPr lang="en-GB" dirty="0" err="1">
                <a:solidFill>
                  <a:srgbClr val="FF0000"/>
                </a:solidFill>
                <a:latin typeface="Arial" charset="0"/>
              </a:rPr>
              <a:t>auditive</a:t>
            </a:r>
            <a:endParaRPr lang="fr-FR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828675" y="4411663"/>
            <a:ext cx="71723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>
                <a:solidFill>
                  <a:srgbClr val="000000"/>
                </a:solidFill>
                <a:cs typeface="ＭＳ Ｐゴシック" charset="0"/>
              </a:rPr>
              <a:t>Daniel Pressnitzer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rgbClr val="000000"/>
                </a:solidFill>
                <a:cs typeface="ＭＳ Ｐゴシック" charset="0"/>
              </a:rPr>
              <a:t>Laboratoire des Systèmes Perceptifs, CNRS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rgbClr val="000000"/>
                </a:solidFill>
                <a:cs typeface="ＭＳ Ｐゴシック" charset="0"/>
              </a:rPr>
              <a:t>&amp; Département d’études cognitives, Ecole normale supérieure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rgbClr val="000000"/>
                </a:solidFill>
                <a:cs typeface="ＭＳ Ｐゴシック" charset="0"/>
              </a:rPr>
              <a:t>29 rue d’Ulm, 75230 Paris cedex 05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rgbClr val="000000"/>
                </a:solidFill>
                <a:cs typeface="ＭＳ Ｐゴシック" charset="0"/>
              </a:rPr>
              <a:t>daniel.pressnitzer@ens.fr</a:t>
            </a:r>
          </a:p>
        </p:txBody>
      </p:sp>
      <p:pic>
        <p:nvPicPr>
          <p:cNvPr id="54275" name="Picture 11" descr="incrus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6688" y="2357438"/>
            <a:ext cx="3810000" cy="1719262"/>
          </a:xfr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609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Échelle des sones: lois d’exposant différentes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spectre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7" name="Picture 7" descr="sonie-spec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82" y="2782486"/>
            <a:ext cx="2574809" cy="2962275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onie-spe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30" y="2874902"/>
            <a:ext cx="2584289" cy="2949241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208611"/>
      </p:ext>
    </p:extLst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</a:t>
            </a:r>
            <a:r>
              <a:rPr lang="en-US" sz="3200" dirty="0">
                <a:solidFill>
                  <a:schemeClr val="accent2"/>
                </a:solidFill>
              </a:rPr>
              <a:t>: composition </a:t>
            </a:r>
            <a:r>
              <a:rPr lang="en-US" sz="3200" dirty="0" err="1">
                <a:solidFill>
                  <a:schemeClr val="accent2"/>
                </a:solidFill>
              </a:rPr>
              <a:t>spectrale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3" name="ZoneTexte 12"/>
          <p:cNvSpPr txBox="1">
            <a:spLocks noChangeArrowheads="1"/>
          </p:cNvSpPr>
          <p:nvPr/>
        </p:nvSpPr>
        <p:spPr bwMode="auto">
          <a:xfrm>
            <a:off x="7769220" y="6541000"/>
            <a:ext cx="14024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Sethares</a:t>
            </a:r>
            <a:r>
              <a:rPr lang="fr-FR" sz="1400" dirty="0">
                <a:solidFill>
                  <a:srgbClr val="000000"/>
                </a:solidFill>
              </a:rPr>
              <a:t>, 1999</a:t>
            </a:r>
          </a:p>
        </p:txBody>
      </p:sp>
      <p:pic>
        <p:nvPicPr>
          <p:cNvPr id="7" name="Picture 8" descr="shifth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2613302"/>
            <a:ext cx="3770312" cy="3055937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origh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613302"/>
            <a:ext cx="3770313" cy="3055937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857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97297" y="2135181"/>
            <a:ext cx="6148388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dirty="0" err="1"/>
              <a:t>Demo</a:t>
            </a:r>
            <a:r>
              <a:rPr lang="fr-FR" dirty="0"/>
              <a:t> [ASA 58]: un choral de Bach est joué:</a:t>
            </a:r>
          </a:p>
          <a:p>
            <a:endParaRPr lang="fr-FR" dirty="0"/>
          </a:p>
          <a:p>
            <a:pPr>
              <a:lnSpc>
                <a:spcPct val="130000"/>
              </a:lnSpc>
            </a:pPr>
            <a:r>
              <a:rPr lang="fr-FR" dirty="0"/>
              <a:t>A) gamme diatonique, sons harmoniques</a:t>
            </a:r>
          </a:p>
          <a:p>
            <a:pPr>
              <a:lnSpc>
                <a:spcPct val="130000"/>
              </a:lnSpc>
            </a:pPr>
            <a:r>
              <a:rPr lang="fr-FR" dirty="0"/>
              <a:t>B) gamme étirée, sons étirés</a:t>
            </a:r>
          </a:p>
          <a:p>
            <a:pPr>
              <a:lnSpc>
                <a:spcPct val="130000"/>
              </a:lnSpc>
            </a:pPr>
            <a:r>
              <a:rPr lang="fr-FR" dirty="0"/>
              <a:t>C) gamme étirée, sons harmoniques</a:t>
            </a:r>
          </a:p>
          <a:p>
            <a:pPr>
              <a:lnSpc>
                <a:spcPct val="130000"/>
              </a:lnSpc>
            </a:pPr>
            <a:r>
              <a:rPr lang="fr-FR" dirty="0"/>
              <a:t>D) gamme diatonique, sons étirés</a:t>
            </a:r>
          </a:p>
        </p:txBody>
      </p:sp>
      <p:pic>
        <p:nvPicPr>
          <p:cNvPr id="10" name="Image 9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53" y="5080000"/>
            <a:ext cx="2057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47190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“</a:t>
            </a:r>
            <a:r>
              <a:rPr lang="en-US" sz="3200" dirty="0" err="1">
                <a:solidFill>
                  <a:schemeClr val="accent2"/>
                </a:solidFill>
              </a:rPr>
              <a:t>Universaux</a:t>
            </a:r>
            <a:r>
              <a:rPr lang="en-US" sz="3200" dirty="0">
                <a:solidFill>
                  <a:schemeClr val="accent2"/>
                </a:solidFill>
              </a:rPr>
              <a:t>” en </a:t>
            </a:r>
            <a:r>
              <a:rPr lang="en-US" sz="3200" dirty="0" err="1">
                <a:solidFill>
                  <a:schemeClr val="accent2"/>
                </a:solidFill>
              </a:rPr>
              <a:t>musique</a:t>
            </a:r>
            <a:r>
              <a:rPr lang="en-US" sz="3200" dirty="0">
                <a:solidFill>
                  <a:schemeClr val="accent2"/>
                </a:solidFill>
              </a:rPr>
              <a:t>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98" y="1772696"/>
            <a:ext cx="2920151" cy="438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799" y="2249967"/>
            <a:ext cx="4878682" cy="3391500"/>
          </a:xfrm>
          <a:prstGeom prst="rect">
            <a:avLst/>
          </a:prstGeom>
        </p:spPr>
      </p:pic>
      <p:sp>
        <p:nvSpPr>
          <p:cNvPr id="9" name="ZoneTexte 12"/>
          <p:cNvSpPr txBox="1">
            <a:spLocks noChangeArrowheads="1"/>
          </p:cNvSpPr>
          <p:nvPr/>
        </p:nvSpPr>
        <p:spPr bwMode="auto">
          <a:xfrm>
            <a:off x="5995097" y="6541000"/>
            <a:ext cx="315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>
                <a:solidFill>
                  <a:srgbClr val="000000"/>
                </a:solidFill>
              </a:rPr>
              <a:t>McDermott et al., Nature, 2016</a:t>
            </a:r>
          </a:p>
        </p:txBody>
      </p:sp>
    </p:spTree>
    <p:extLst>
      <p:ext uri="{BB962C8B-B14F-4D97-AF65-F5344CB8AC3E}">
        <p14:creationId xmlns:p14="http://schemas.microsoft.com/office/powerpoint/2010/main" val="27202963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Bruit: effet de la bande critique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spectre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808912" y="6559502"/>
            <a:ext cx="12027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Scharf</a:t>
            </a:r>
            <a:r>
              <a:rPr lang="fr-FR" sz="1400" dirty="0">
                <a:solidFill>
                  <a:srgbClr val="000000"/>
                </a:solidFill>
              </a:rPr>
              <a:t>, 1978</a:t>
            </a:r>
          </a:p>
        </p:txBody>
      </p:sp>
      <p:pic>
        <p:nvPicPr>
          <p:cNvPr id="10" name="Picture 3" descr="bandwideningloud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27" y="2451246"/>
            <a:ext cx="3577182" cy="3348851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2142690" y="3920497"/>
            <a:ext cx="309562" cy="45085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1937955" y="4087813"/>
            <a:ext cx="696913" cy="282575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1715705" y="4264025"/>
            <a:ext cx="1109663" cy="10636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 flipV="1">
            <a:off x="1507544" y="3539245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1507544" y="4377445"/>
            <a:ext cx="159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2804532" y="4408537"/>
            <a:ext cx="3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f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225429" y="3534632"/>
            <a:ext cx="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940737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Seuils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différentiels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5874680" y="6559502"/>
            <a:ext cx="32750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Miller, 1947; </a:t>
            </a:r>
            <a:r>
              <a:rPr lang="fr-FR" sz="1400" dirty="0" err="1">
                <a:solidFill>
                  <a:srgbClr val="000000"/>
                </a:solidFill>
              </a:rPr>
              <a:t>Viemeister</a:t>
            </a:r>
            <a:r>
              <a:rPr lang="fr-FR" sz="1400" dirty="0">
                <a:solidFill>
                  <a:srgbClr val="000000"/>
                </a:solidFill>
              </a:rPr>
              <a:t> &amp; Bacon, 1988</a:t>
            </a:r>
          </a:p>
        </p:txBody>
      </p:sp>
      <p:pic>
        <p:nvPicPr>
          <p:cNvPr id="14" name="Picture 5" descr="intens-D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99" y="2237449"/>
            <a:ext cx="4492139" cy="30307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61752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Mécanismes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Candidat intuitif: </a:t>
            </a:r>
            <a:r>
              <a:rPr lang="es-ES" sz="2400" dirty="0">
                <a:solidFill>
                  <a:srgbClr val="000000"/>
                </a:solidFill>
              </a:rPr>
              <a:t>taux de décharge dans le nerf auditif?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Bonne sensibilité (JND ˜= 1dB)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Grande étendue (140 dB)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Effets de bande critique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7" name="Picture 6" descr="AN-fibers-threshol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29" y="2598490"/>
            <a:ext cx="3094988" cy="288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089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Mécanismes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possibles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Fibres à seuils étagés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7" name="Picture 6" descr="AN-fibers-threshol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29" y="3041224"/>
            <a:ext cx="3094988" cy="288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29184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Mécanismes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possibles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É</a:t>
            </a:r>
            <a:r>
              <a:rPr lang="es-ES" sz="2400" dirty="0">
                <a:solidFill>
                  <a:srgbClr val="000000"/>
                </a:solidFill>
              </a:rPr>
              <a:t>talement du pattern d’excitation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8" name="Picture 3077" descr="excitp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2" y="2761268"/>
            <a:ext cx="3063344" cy="3132808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101" descr="excitpat-sa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08" y="2913820"/>
            <a:ext cx="3415481" cy="2311324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801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Mécanismes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possibles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Codage adaptatif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Colliculus inférieur, ou nerf auditif? 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4" name="Image 3" descr="Screen shot 2014-10-15 at 2.56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794"/>
            <a:ext cx="2590800" cy="2091752"/>
          </a:xfrm>
          <a:prstGeom prst="rect">
            <a:avLst/>
          </a:prstGeom>
        </p:spPr>
      </p:pic>
      <p:pic>
        <p:nvPicPr>
          <p:cNvPr id="5" name="Image 4" descr="Screen shot 2014-10-15 at 2.5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19957"/>
            <a:ext cx="3200400" cy="2527300"/>
          </a:xfrm>
          <a:prstGeom prst="rect">
            <a:avLst/>
          </a:prstGeom>
        </p:spPr>
      </p:pic>
      <p:pic>
        <p:nvPicPr>
          <p:cNvPr id="12" name="Image 11" descr="Screen shot 2014-10-15 at 2.58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91357"/>
            <a:ext cx="3352800" cy="2755900"/>
          </a:xfrm>
          <a:prstGeom prst="rect">
            <a:avLst/>
          </a:prstGeom>
        </p:spPr>
      </p:pic>
      <p:sp>
        <p:nvSpPr>
          <p:cNvPr id="14" name="ZoneTexte 13"/>
          <p:cNvSpPr txBox="1">
            <a:spLocks noChangeArrowheads="1"/>
          </p:cNvSpPr>
          <p:nvPr/>
        </p:nvSpPr>
        <p:spPr bwMode="auto">
          <a:xfrm>
            <a:off x="7591860" y="6550223"/>
            <a:ext cx="15521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Dean et al., 2005</a:t>
            </a:r>
          </a:p>
        </p:txBody>
      </p:sp>
    </p:spTree>
    <p:extLst>
      <p:ext uri="{BB962C8B-B14F-4D97-AF65-F5344CB8AC3E}">
        <p14:creationId xmlns:p14="http://schemas.microsoft.com/office/powerpoint/2010/main" val="19133659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>
            <a:spLocks noChangeArrowheads="1"/>
          </p:cNvSpPr>
          <p:nvPr/>
        </p:nvSpPr>
        <p:spPr bwMode="auto">
          <a:xfrm>
            <a:off x="6587235" y="6550223"/>
            <a:ext cx="25698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Moore, </a:t>
            </a:r>
            <a:r>
              <a:rPr lang="fr-FR" sz="1400" dirty="0" err="1">
                <a:solidFill>
                  <a:srgbClr val="000000"/>
                </a:solidFill>
              </a:rPr>
              <a:t>Glasberg</a:t>
            </a:r>
            <a:r>
              <a:rPr lang="fr-FR" sz="1400" dirty="0">
                <a:solidFill>
                  <a:srgbClr val="000000"/>
                </a:solidFill>
              </a:rPr>
              <a:t> &amp; Baer 1997</a:t>
            </a:r>
          </a:p>
        </p:txBody>
      </p:sp>
      <p:pic>
        <p:nvPicPr>
          <p:cNvPr id="10" name="Picture 1028" descr="modele-box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30"/>
          <a:stretch/>
        </p:blipFill>
        <p:spPr bwMode="auto">
          <a:xfrm>
            <a:off x="889000" y="1767876"/>
            <a:ext cx="7157910" cy="1482834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r 4"/>
          <p:cNvGrpSpPr/>
          <p:nvPr/>
        </p:nvGrpSpPr>
        <p:grpSpPr>
          <a:xfrm>
            <a:off x="1580901" y="3250710"/>
            <a:ext cx="2962411" cy="2871615"/>
            <a:chOff x="1580901" y="3250710"/>
            <a:chExt cx="2962411" cy="2871615"/>
          </a:xfrm>
        </p:grpSpPr>
        <p:pic>
          <p:nvPicPr>
            <p:cNvPr id="6" name="Content Placeholder 5" descr="loudmod1"/>
            <p:cNvPicPr>
              <a:picLocks noGrp="1" noChangeAspect="1" noChangeArrowheads="1"/>
            </p:cNvPicPr>
            <p:nvPr>
              <p:ph sz="half" idx="4294967295"/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0901" y="3898048"/>
              <a:ext cx="2962411" cy="2224277"/>
            </a:xfrm>
            <a:prstGeom prst="rect">
              <a:avLst/>
            </a:prstGeom>
            <a:noFill/>
          </p:spPr>
        </p:pic>
        <p:cxnSp>
          <p:nvCxnSpPr>
            <p:cNvPr id="3" name="Connecteur droit avec flèche 2"/>
            <p:cNvCxnSpPr/>
            <p:nvPr/>
          </p:nvCxnSpPr>
          <p:spPr>
            <a:xfrm flipH="1">
              <a:off x="3639592" y="3250710"/>
              <a:ext cx="331733" cy="54968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er 7"/>
          <p:cNvGrpSpPr/>
          <p:nvPr/>
        </p:nvGrpSpPr>
        <p:grpSpPr>
          <a:xfrm>
            <a:off x="5137132" y="3250710"/>
            <a:ext cx="3044059" cy="2932919"/>
            <a:chOff x="5137132" y="3250710"/>
            <a:chExt cx="3044059" cy="2932919"/>
          </a:xfrm>
        </p:grpSpPr>
        <p:pic>
          <p:nvPicPr>
            <p:cNvPr id="7" name="Picture 7" descr="loudmod2"/>
            <p:cNvPicPr>
              <a:picLocks noGrp="1" noChangeAspect="1" noChangeArrowheads="1"/>
            </p:cNvPicPr>
            <p:nvPr>
              <p:ph sz="half" idx="4294967295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137132" y="3898048"/>
              <a:ext cx="3044059" cy="2285581"/>
            </a:xfrm>
            <a:prstGeom prst="rect">
              <a:avLst/>
            </a:prstGeom>
            <a:noFill/>
          </p:spPr>
        </p:pic>
        <p:cxnSp>
          <p:nvCxnSpPr>
            <p:cNvPr id="11" name="Connecteur droit avec flèche 10"/>
            <p:cNvCxnSpPr/>
            <p:nvPr/>
          </p:nvCxnSpPr>
          <p:spPr>
            <a:xfrm>
              <a:off x="5753047" y="3250710"/>
              <a:ext cx="436154" cy="54968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47749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Application: </a:t>
            </a:r>
            <a:r>
              <a:rPr lang="en-US" sz="3200" dirty="0" err="1">
                <a:solidFill>
                  <a:schemeClr val="accent2"/>
                </a:solidFill>
              </a:rPr>
              <a:t>recrutement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6" name="Picture 4" descr="recrui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37" y="2014910"/>
            <a:ext cx="3996260" cy="376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6994789" y="6550223"/>
            <a:ext cx="21407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Moore &amp; </a:t>
            </a:r>
            <a:r>
              <a:rPr lang="fr-FR" sz="1400" dirty="0" err="1">
                <a:solidFill>
                  <a:srgbClr val="000000"/>
                </a:solidFill>
              </a:rPr>
              <a:t>Glasberg</a:t>
            </a:r>
            <a:r>
              <a:rPr lang="fr-FR" sz="1400" dirty="0">
                <a:solidFill>
                  <a:srgbClr val="000000"/>
                </a:solidFill>
              </a:rPr>
              <a:t>, 2007</a:t>
            </a:r>
          </a:p>
        </p:txBody>
      </p:sp>
      <p:pic>
        <p:nvPicPr>
          <p:cNvPr id="8" name="Picture 4" descr="compression-BM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2" y="3887047"/>
            <a:ext cx="2132624" cy="16373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360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Application: </a:t>
            </a:r>
            <a:r>
              <a:rPr lang="en-US" sz="3200" dirty="0" err="1">
                <a:solidFill>
                  <a:schemeClr val="accent2"/>
                </a:solidFill>
              </a:rPr>
              <a:t>recrutement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6785053" y="6550223"/>
            <a:ext cx="23800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 &amp; </a:t>
            </a:r>
            <a:r>
              <a:rPr lang="fr-FR" sz="1400" dirty="0" err="1">
                <a:solidFill>
                  <a:srgbClr val="000000"/>
                </a:solidFill>
              </a:rPr>
              <a:t>Meddis</a:t>
            </a:r>
            <a:r>
              <a:rPr lang="fr-FR" sz="1400" dirty="0">
                <a:solidFill>
                  <a:srgbClr val="000000"/>
                </a:solidFill>
              </a:rPr>
              <a:t>, 2001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Illustration par modèle périphérique</a:t>
            </a:r>
          </a:p>
        </p:txBody>
      </p:sp>
      <p:grpSp>
        <p:nvGrpSpPr>
          <p:cNvPr id="4" name="Grouper 3"/>
          <p:cNvGrpSpPr/>
          <p:nvPr/>
        </p:nvGrpSpPr>
        <p:grpSpPr>
          <a:xfrm>
            <a:off x="95634" y="2446684"/>
            <a:ext cx="2992177" cy="2459650"/>
            <a:chOff x="95634" y="2446684"/>
            <a:chExt cx="2992177" cy="2459650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4" y="2731976"/>
              <a:ext cx="2992177" cy="2174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ZoneTexte 1"/>
            <p:cNvSpPr txBox="1"/>
            <p:nvPr/>
          </p:nvSpPr>
          <p:spPr>
            <a:xfrm>
              <a:off x="1188513" y="2446684"/>
              <a:ext cx="1152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Non-linéaire</a:t>
              </a:r>
            </a:p>
          </p:txBody>
        </p:sp>
      </p:grpSp>
      <p:grpSp>
        <p:nvGrpSpPr>
          <p:cNvPr id="5" name="Grouper 4"/>
          <p:cNvGrpSpPr/>
          <p:nvPr/>
        </p:nvGrpSpPr>
        <p:grpSpPr>
          <a:xfrm>
            <a:off x="3052855" y="2446684"/>
            <a:ext cx="2992177" cy="2449784"/>
            <a:chOff x="3052855" y="2446684"/>
            <a:chExt cx="2992177" cy="2449784"/>
          </a:xfrm>
        </p:grpSpPr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855" y="2722110"/>
              <a:ext cx="2992177" cy="2174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4" name="ZoneTexte 13"/>
            <p:cNvSpPr txBox="1"/>
            <p:nvPr/>
          </p:nvSpPr>
          <p:spPr>
            <a:xfrm>
              <a:off x="4172376" y="2446684"/>
              <a:ext cx="823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Linéaire</a:t>
              </a: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6045032" y="2414333"/>
            <a:ext cx="3027135" cy="2517405"/>
            <a:chOff x="6045032" y="2414333"/>
            <a:chExt cx="3027135" cy="2517405"/>
          </a:xfrm>
        </p:grpSpPr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032" y="2731976"/>
              <a:ext cx="3027135" cy="2199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6725119" y="2414333"/>
              <a:ext cx="2313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Linéaire + amplification HL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2707857"/>
            <a:ext cx="9072167" cy="12330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-34205" y="4887642"/>
            <a:ext cx="9072167" cy="12330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3205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36067914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Application: </a:t>
            </a:r>
            <a:r>
              <a:rPr lang="en-US" sz="3200" dirty="0" err="1">
                <a:solidFill>
                  <a:schemeClr val="accent2"/>
                </a:solidFill>
              </a:rPr>
              <a:t>recrutement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076450" y="2832377"/>
            <a:ext cx="1462088" cy="23383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2076450" y="3348314"/>
            <a:ext cx="14620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Banc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Filtres</a:t>
            </a:r>
          </a:p>
        </p:txBody>
      </p:sp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6697663" y="3070502"/>
            <a:ext cx="704850" cy="18129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6815138" y="3630889"/>
            <a:ext cx="458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+</a:t>
            </a:r>
            <a:endParaRPr kumimoji="0" lang="fr-FR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3641725" y="4807227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3641725" y="4473852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Line 10"/>
          <p:cNvSpPr>
            <a:spLocks noChangeShapeType="1"/>
          </p:cNvSpPr>
          <p:nvPr/>
        </p:nvSpPr>
        <p:spPr bwMode="auto">
          <a:xfrm>
            <a:off x="3641725" y="4140477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>
            <a:off x="3641725" y="3475314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>
            <a:off x="3641725" y="3143527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>
            <a:off x="3641725" y="3808689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>
            <a:off x="7478713" y="3959502"/>
            <a:ext cx="8842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Line 15"/>
          <p:cNvSpPr>
            <a:spLocks noChangeShapeType="1"/>
          </p:cNvSpPr>
          <p:nvPr/>
        </p:nvSpPr>
        <p:spPr bwMode="auto">
          <a:xfrm>
            <a:off x="1543050" y="3935689"/>
            <a:ext cx="4572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4358197" y="2832377"/>
            <a:ext cx="1827213" cy="2338387"/>
            <a:chOff x="4358197" y="2832377"/>
            <a:chExt cx="1827213" cy="2338387"/>
          </a:xfrm>
        </p:grpSpPr>
        <p:sp>
          <p:nvSpPr>
            <p:cNvPr id="38" name="Rectangle 17"/>
            <p:cNvSpPr>
              <a:spLocks noChangeArrowheads="1"/>
            </p:cNvSpPr>
            <p:nvPr/>
          </p:nvSpPr>
          <p:spPr bwMode="auto">
            <a:xfrm>
              <a:off x="4358197" y="2832377"/>
              <a:ext cx="1827213" cy="233838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 Box 18"/>
            <p:cNvSpPr txBox="1">
              <a:spLocks noChangeArrowheads="1"/>
            </p:cNvSpPr>
            <p:nvPr/>
          </p:nvSpPr>
          <p:spPr bwMode="auto">
            <a:xfrm>
              <a:off x="4358197" y="3335614"/>
              <a:ext cx="1827213" cy="118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charset="0"/>
                  <a:ea typeface="ＭＳ Ｐゴシック" charset="0"/>
                  <a:cs typeface="ＭＳ Ｐゴシック" charset="0"/>
                </a:rPr>
                <a:t>Expansion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charset="0"/>
                  <a:ea typeface="ＭＳ Ｐゴシック" charset="0"/>
                  <a:cs typeface="ＭＳ Ｐゴシック" charset="0"/>
                </a:rPr>
                <a:t>Enveloppe</a:t>
              </a:r>
            </a:p>
          </p:txBody>
        </p:sp>
      </p:grpSp>
      <p:graphicFrame>
        <p:nvGraphicFramePr>
          <p:cNvPr id="46" name="Group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49998495"/>
              </p:ext>
            </p:extLst>
          </p:nvPr>
        </p:nvGraphicFramePr>
        <p:xfrm>
          <a:off x="1397000" y="5614707"/>
          <a:ext cx="6718300" cy="396875"/>
        </p:xfrm>
        <a:graphic>
          <a:graphicData uri="http://schemas.openxmlformats.org/drawingml/2006/table">
            <a:tbl>
              <a:tblPr/>
              <a:tblGrid>
                <a:gridCol w="2239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Original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Pertes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Recrutement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Rectangle 15"/>
          <p:cNvSpPr>
            <a:spLocks noChangeArrowheads="1"/>
          </p:cNvSpPr>
          <p:nvPr/>
        </p:nvSpPr>
        <p:spPr bwMode="auto">
          <a:xfrm>
            <a:off x="1323975" y="6063969"/>
            <a:ext cx="2133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angle 19">
            <a:hlinkClick r:id="" action="ppaction://noaction">
              <a:snd r:embed="rId2" name="Aud_original.wav"/>
            </a:hlinkClick>
          </p:cNvPr>
          <p:cNvSpPr>
            <a:spLocks noChangeArrowheads="1"/>
          </p:cNvSpPr>
          <p:nvPr/>
        </p:nvSpPr>
        <p:spPr bwMode="auto">
          <a:xfrm>
            <a:off x="1450975" y="5657569"/>
            <a:ext cx="2032000" cy="3302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Rectangle 20">
            <a:hlinkClick r:id="" action="ppaction://noaction">
              <a:snd r:embed="rId3" name="Aud_perte_bilaterale.wav"/>
            </a:hlinkClick>
          </p:cNvPr>
          <p:cNvSpPr>
            <a:spLocks noChangeArrowheads="1"/>
          </p:cNvSpPr>
          <p:nvPr/>
        </p:nvSpPr>
        <p:spPr bwMode="auto">
          <a:xfrm>
            <a:off x="3714750" y="5644869"/>
            <a:ext cx="2032000" cy="3302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ctangle 21">
            <a:hlinkClick r:id="" action="ppaction://noaction">
              <a:snd r:embed="rId4" name="Aud_recrut_bilateral.wav"/>
            </a:hlinkClick>
          </p:cNvPr>
          <p:cNvSpPr>
            <a:spLocks noChangeArrowheads="1"/>
          </p:cNvSpPr>
          <p:nvPr/>
        </p:nvSpPr>
        <p:spPr bwMode="auto">
          <a:xfrm>
            <a:off x="5949950" y="5644869"/>
            <a:ext cx="2032000" cy="3302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Rectangle 22">
            <a:hlinkClick r:id="" action="ppaction://noaction" endSnd="1"/>
          </p:cNvPr>
          <p:cNvSpPr>
            <a:spLocks noChangeArrowheads="1"/>
          </p:cNvSpPr>
          <p:nvPr/>
        </p:nvSpPr>
        <p:spPr bwMode="auto">
          <a:xfrm>
            <a:off x="7559675" y="6060794"/>
            <a:ext cx="546100" cy="284163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stop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06178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Ressources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8529" y="2936502"/>
            <a:ext cx="794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www.phon.ucl.ac.uk</a:t>
            </a:r>
            <a:r>
              <a:rPr lang="en-US" dirty="0"/>
              <a:t>/</a:t>
            </a:r>
            <a:r>
              <a:rPr lang="en-US" dirty="0" err="1"/>
              <a:t>cgi</a:t>
            </a:r>
            <a:r>
              <a:rPr lang="en-US" dirty="0"/>
              <a:t>-bin/</a:t>
            </a:r>
            <a:r>
              <a:rPr lang="en-US" dirty="0" err="1"/>
              <a:t>wtutor?tutorial</a:t>
            </a:r>
            <a:r>
              <a:rPr lang="en-US" dirty="0"/>
              <a:t>=loudness</a:t>
            </a:r>
          </a:p>
        </p:txBody>
      </p:sp>
    </p:spTree>
    <p:extLst>
      <p:ext uri="{BB962C8B-B14F-4D97-AF65-F5344CB8AC3E}">
        <p14:creationId xmlns:p14="http://schemas.microsoft.com/office/powerpoint/2010/main" val="147137463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sonie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1800" dirty="0">
                <a:solidFill>
                  <a:schemeClr val="bg2"/>
                </a:solidFill>
              </a:rPr>
              <a:t>hauteur,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 localisation, timbre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32079847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6931942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ANSI definition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That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auditory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attribute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of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sound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according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which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	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sounds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ordered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on a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scale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from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low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high</a:t>
            </a:r>
            <a:endParaRPr kumimoji="0" lang="es-E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Perceptual “dimension”: many to 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Separate from other auditory dimensions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Related to acoustic periodicity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is pitch?</a:t>
            </a:r>
          </a:p>
        </p:txBody>
      </p:sp>
    </p:spTree>
    <p:extLst>
      <p:ext uri="{BB962C8B-B14F-4D97-AF65-F5344CB8AC3E}">
        <p14:creationId xmlns:p14="http://schemas.microsoft.com/office/powerpoint/2010/main" val="428576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Speech intonation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Information about the sound source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Music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Auditory scene analysis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is pitch for?</a:t>
            </a:r>
          </a:p>
        </p:txBody>
      </p:sp>
    </p:spTree>
    <p:extLst>
      <p:ext uri="{BB962C8B-B14F-4D97-AF65-F5344CB8AC3E}">
        <p14:creationId xmlns:p14="http://schemas.microsoft.com/office/powerpoint/2010/main" val="21442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273414" name="Text Box 6"/>
          <p:cNvSpPr txBox="1">
            <a:spLocks noChangeArrowheads="1"/>
          </p:cNvSpPr>
          <p:nvPr/>
        </p:nvSpPr>
        <p:spPr bwMode="auto">
          <a:xfrm>
            <a:off x="0" y="868363"/>
            <a:ext cx="85740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Bach, Musical Offering (1747)</a:t>
            </a:r>
          </a:p>
        </p:txBody>
      </p:sp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52725" y="1936170"/>
            <a:ext cx="36385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SoundExample02_Bach_ricercar_a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2210" y="4959170"/>
            <a:ext cx="287867" cy="287867"/>
          </a:xfrm>
          <a:prstGeom prst="rect">
            <a:avLst/>
          </a:prstGeom>
        </p:spPr>
      </p:pic>
      <p:pic>
        <p:nvPicPr>
          <p:cNvPr id="6" name="SoundExample03_Webern_ricercar_a6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22250" y="4959170"/>
            <a:ext cx="287867" cy="28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4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20738" y="2349500"/>
            <a:ext cx="74834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Acoustics of periodic sounds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Models of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Neural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data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Pitch: from basics to context effects</a:t>
            </a:r>
          </a:p>
        </p:txBody>
      </p:sp>
    </p:spTree>
    <p:extLst>
      <p:ext uri="{BB962C8B-B14F-4D97-AF65-F5344CB8AC3E}">
        <p14:creationId xmlns:p14="http://schemas.microsoft.com/office/powerpoint/2010/main" val="401787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20738" y="2349500"/>
            <a:ext cx="74834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Acoustics of periodic sounds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Models of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Neural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data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Pitch: from basics to context effects</a:t>
            </a:r>
          </a:p>
        </p:txBody>
      </p:sp>
    </p:spTree>
    <p:extLst>
      <p:ext uri="{BB962C8B-B14F-4D97-AF65-F5344CB8AC3E}">
        <p14:creationId xmlns:p14="http://schemas.microsoft.com/office/powerpoint/2010/main" val="3011546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Acoustics of periodic sounds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65" y="1628800"/>
            <a:ext cx="3441700" cy="18669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6495" y="531921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 periodic sound… repeats itself after some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Special case: the sine wave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05" y="3203975"/>
            <a:ext cx="3105345" cy="19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Acoustics of periodic sounds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Fourier’s theorem:</a:t>
            </a:r>
          </a:p>
        </p:txBody>
      </p:sp>
      <p:pic>
        <p:nvPicPr>
          <p:cNvPr id="2" name="Image 1" descr="fouri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82" y="1493785"/>
            <a:ext cx="1561613" cy="245954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57283" y="2287614"/>
            <a:ext cx="616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All sounds can be decomposed into a sum of sine waves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7" name="Grouper 6"/>
          <p:cNvGrpSpPr/>
          <p:nvPr/>
        </p:nvGrpSpPr>
        <p:grpSpPr>
          <a:xfrm>
            <a:off x="2122423" y="3356505"/>
            <a:ext cx="4969857" cy="2637780"/>
            <a:chOff x="1916705" y="3293985"/>
            <a:chExt cx="4969857" cy="2637780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6705" y="3293985"/>
              <a:ext cx="4969857" cy="263778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436985" y="3654025"/>
              <a:ext cx="160415" cy="315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9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chemeClr val="bg2"/>
                </a:solidFill>
              </a:rPr>
              <a:t>sonie, </a:t>
            </a:r>
            <a:r>
              <a:rPr lang="es-ES" sz="1800">
                <a:solidFill>
                  <a:schemeClr val="bg2"/>
                </a:solidFill>
              </a:rPr>
              <a:t>hauteur, </a:t>
            </a:r>
            <a:r>
              <a:rPr lang="es-ES" sz="1800" dirty="0">
                <a:solidFill>
                  <a:schemeClr val="bg2"/>
                </a:solidFill>
              </a:rPr>
              <a:t>localisation, timbre</a:t>
            </a:r>
            <a:endParaRPr lang="es-ES" dirty="0">
              <a:solidFill>
                <a:schemeClr val="bg2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78826521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Acoustics of periodic sounds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Periodic sounds: harmonic relationship between sine waves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Why? Physics of standing waves</a:t>
            </a:r>
          </a:p>
        </p:txBody>
      </p:sp>
      <p:pic>
        <p:nvPicPr>
          <p:cNvPr id="9" name="Image 8" descr="standingstrin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3293985"/>
            <a:ext cx="3736665" cy="2745305"/>
          </a:xfrm>
          <a:prstGeom prst="rect">
            <a:avLst/>
          </a:prstGeom>
        </p:spPr>
      </p:pic>
      <p:pic>
        <p:nvPicPr>
          <p:cNvPr id="10" name="Image 9" descr="membranerect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70" y="3338990"/>
            <a:ext cx="3600400" cy="264519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471474" y="6550223"/>
            <a:ext cx="2672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http://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resource.isvr.soton.ac.uk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</a:t>
            </a:r>
          </a:p>
        </p:txBody>
      </p:sp>
      <p:grpSp>
        <p:nvGrpSpPr>
          <p:cNvPr id="3" name="Grouper 2"/>
          <p:cNvGrpSpPr/>
          <p:nvPr/>
        </p:nvGrpSpPr>
        <p:grpSpPr>
          <a:xfrm>
            <a:off x="2122423" y="3356505"/>
            <a:ext cx="4969857" cy="1209372"/>
            <a:chOff x="2122423" y="3356505"/>
            <a:chExt cx="4969857" cy="1209372"/>
          </a:xfrm>
        </p:grpSpPr>
        <p:grpSp>
          <p:nvGrpSpPr>
            <p:cNvPr id="7" name="Grouper 6"/>
            <p:cNvGrpSpPr/>
            <p:nvPr/>
          </p:nvGrpSpPr>
          <p:grpSpPr>
            <a:xfrm>
              <a:off x="2122423" y="3356505"/>
              <a:ext cx="4969857" cy="1209372"/>
              <a:chOff x="1916705" y="3293985"/>
              <a:chExt cx="4969857" cy="1209372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 rotWithShape="1">
              <a:blip r:embed="rId4"/>
              <a:srcRect b="54152"/>
              <a:stretch/>
            </p:blipFill>
            <p:spPr>
              <a:xfrm>
                <a:off x="1916705" y="3293985"/>
                <a:ext cx="4969857" cy="1209372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4436985" y="3654025"/>
                <a:ext cx="160415" cy="3150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" name="ZoneTexte 1"/>
            <p:cNvSpPr txBox="1"/>
            <p:nvPr/>
          </p:nvSpPr>
          <p:spPr>
            <a:xfrm>
              <a:off x="4977045" y="4329100"/>
              <a:ext cx="121513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F0 2F0 3F0 4F0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08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Acoustics of periodic sounds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Periodic sounds: harmonic relationship between sine waves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Why? Physics of standing waves</a:t>
            </a:r>
          </a:p>
        </p:txBody>
      </p:sp>
      <p:pic>
        <p:nvPicPr>
          <p:cNvPr id="2" name="Image 1" descr="BR11 T(1-1)-1 Mod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50" y="2933945"/>
            <a:ext cx="2141730" cy="3135522"/>
          </a:xfrm>
          <a:prstGeom prst="rect">
            <a:avLst/>
          </a:prstGeom>
        </p:spPr>
      </p:pic>
      <p:pic>
        <p:nvPicPr>
          <p:cNvPr id="3" name="Image 2" descr="BR11 T(3-1) Mod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30" y="2933945"/>
            <a:ext cx="2138520" cy="313082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471474" y="6550223"/>
            <a:ext cx="2672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http://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resource.isvr.soton.ac.uk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1622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Acoustics of periodic sounds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Periodic sounds common because of physics of sound sources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In the frequency domain: F0, 2*F0, 3*F0, etc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Important ecological feature?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927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20738" y="2349500"/>
            <a:ext cx="74834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Acoustics of periodic sounds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Models of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Neural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data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Pitch: from basics to context effects</a:t>
            </a:r>
          </a:p>
        </p:txBody>
      </p:sp>
    </p:spTree>
    <p:extLst>
      <p:ext uri="{BB962C8B-B14F-4D97-AF65-F5344CB8AC3E}">
        <p14:creationId xmlns:p14="http://schemas.microsoft.com/office/powerpoint/2010/main" val="3023332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pic>
        <p:nvPicPr>
          <p:cNvPr id="9" name="Image 8" descr="wave_vowel.png">
            <a:hlinkClick r:id="" action="ppaction://noaction">
              <a:snd r:embed="rId2" name="voiceA.A3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10" y="2705668"/>
            <a:ext cx="2580287" cy="1935215"/>
          </a:xfrm>
          <a:prstGeom prst="rect">
            <a:avLst/>
          </a:prstGeom>
        </p:spPr>
      </p:pic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3131840" y="2564613"/>
            <a:ext cx="2880725" cy="2205245"/>
            <a:chOff x="1424" y="1440"/>
            <a:chExt cx="2320" cy="1776"/>
          </a:xfrm>
        </p:grpSpPr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1424" y="1440"/>
              <a:ext cx="2281" cy="1668"/>
              <a:chOff x="1424" y="1440"/>
              <a:chExt cx="2281" cy="1668"/>
            </a:xfrm>
          </p:grpSpPr>
          <p:pic>
            <p:nvPicPr>
              <p:cNvPr id="13" name="Picture 16" descr="F_propagati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479" y="1592"/>
                <a:ext cx="2226" cy="151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Rectangle 17"/>
              <p:cNvSpPr>
                <a:spLocks noChangeArrowheads="1"/>
              </p:cNvSpPr>
              <p:nvPr/>
            </p:nvSpPr>
            <p:spPr bwMode="auto">
              <a:xfrm>
                <a:off x="1424" y="1440"/>
                <a:ext cx="896" cy="5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3632" y="2736"/>
              <a:ext cx="112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726795" y="3639673"/>
            <a:ext cx="630070" cy="506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task at hand</a:t>
            </a:r>
          </a:p>
        </p:txBody>
      </p:sp>
      <p:pic>
        <p:nvPicPr>
          <p:cNvPr id="2" name="Image 1" descr="PhaseLock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45" y="2505791"/>
            <a:ext cx="2276745" cy="2309072"/>
          </a:xfrm>
          <a:prstGeom prst="rect">
            <a:avLst/>
          </a:prstGeom>
        </p:spPr>
      </p:pic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6147175" y="3549663"/>
            <a:ext cx="630070" cy="506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41873" y="4949878"/>
            <a:ext cx="106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Stimulus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626059" y="4949878"/>
            <a:ext cx="191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Tonotopic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coding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090614" y="4949878"/>
            <a:ext cx="162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Phase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locking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79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erbgram_vowel.png">
            <a:hlinkClick r:id="" action="ppaction://noaction">
              <a:snd r:embed="rId2" name="voiceA.A3.wav"/>
            </a:hlinkClick>
          </p:cNvPr>
          <p:cNvPicPr>
            <a:picLocks noChangeAspect="1"/>
          </p:cNvPicPr>
          <p:nvPr/>
        </p:nvPicPr>
        <p:blipFill>
          <a:blip r:embed="rId3"/>
          <a:srcRect t="12186" b="3659"/>
          <a:stretch>
            <a:fillRect/>
          </a:stretch>
        </p:blipFill>
        <p:spPr>
          <a:xfrm>
            <a:off x="2402429" y="2279904"/>
            <a:ext cx="5485947" cy="3462528"/>
          </a:xfrm>
          <a:prstGeom prst="rect">
            <a:avLst/>
          </a:prstGeom>
        </p:spPr>
      </p:pic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grpSp>
        <p:nvGrpSpPr>
          <p:cNvPr id="17" name="Groupe 16"/>
          <p:cNvGrpSpPr/>
          <p:nvPr/>
        </p:nvGrpSpPr>
        <p:grpSpPr>
          <a:xfrm>
            <a:off x="4882114" y="4799914"/>
            <a:ext cx="1947204" cy="1960550"/>
            <a:chOff x="4516354" y="4799914"/>
            <a:chExt cx="1947204" cy="1960550"/>
          </a:xfrm>
        </p:grpSpPr>
        <p:pic>
          <p:nvPicPr>
            <p:cNvPr id="34" name="Image 33" descr="erbgram_boxes.png"/>
            <p:cNvPicPr>
              <a:picLocks noChangeAspect="1"/>
            </p:cNvPicPr>
            <p:nvPr/>
          </p:nvPicPr>
          <p:blipFill>
            <a:blip r:embed="rId4"/>
            <a:srcRect l="2782" t="67807" r="52850" b="10398"/>
            <a:stretch>
              <a:fillRect/>
            </a:stretch>
          </p:blipFill>
          <p:spPr>
            <a:xfrm>
              <a:off x="4516354" y="5787360"/>
              <a:ext cx="1947204" cy="717397"/>
            </a:xfrm>
            <a:prstGeom prst="rect">
              <a:avLst/>
            </a:prstGeom>
          </p:spPr>
        </p:pic>
        <p:cxnSp>
          <p:nvCxnSpPr>
            <p:cNvPr id="24" name="Connecteur droit avec flèche 23"/>
            <p:cNvCxnSpPr/>
            <p:nvPr/>
          </p:nvCxnSpPr>
          <p:spPr>
            <a:xfrm rot="5400000">
              <a:off x="5134834" y="5508670"/>
              <a:ext cx="707248" cy="41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5276202" y="4799914"/>
              <a:ext cx="42862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4686273" y="6391132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Fine structure</a:t>
              </a:r>
            </a:p>
          </p:txBody>
        </p:sp>
      </p:grpSp>
      <p:sp>
        <p:nvSpPr>
          <p:cNvPr id="28" name="ZoneTexte 27"/>
          <p:cNvSpPr txBox="1"/>
          <p:nvPr/>
        </p:nvSpPr>
        <p:spPr>
          <a:xfrm rot="5400000">
            <a:off x="7043467" y="35960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Excitation pattern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3511797" y="1151946"/>
            <a:ext cx="2061092" cy="2625166"/>
            <a:chOff x="3146037" y="1151946"/>
            <a:chExt cx="2061092" cy="2625166"/>
          </a:xfrm>
        </p:grpSpPr>
        <p:pic>
          <p:nvPicPr>
            <p:cNvPr id="35" name="Image 34" descr="erbgram_boxes.png"/>
            <p:cNvPicPr>
              <a:picLocks noChangeAspect="1"/>
            </p:cNvPicPr>
            <p:nvPr/>
          </p:nvPicPr>
          <p:blipFill>
            <a:blip r:embed="rId4"/>
            <a:srcRect r="53037" b="76879"/>
            <a:stretch>
              <a:fillRect/>
            </a:stretch>
          </p:blipFill>
          <p:spPr>
            <a:xfrm>
              <a:off x="3146037" y="1370598"/>
              <a:ext cx="2061092" cy="761044"/>
            </a:xfrm>
            <a:prstGeom prst="rect">
              <a:avLst/>
            </a:prstGeom>
          </p:spPr>
        </p:pic>
        <p:cxnSp>
          <p:nvCxnSpPr>
            <p:cNvPr id="23" name="Connecteur droit avec flèche 22"/>
            <p:cNvCxnSpPr/>
            <p:nvPr/>
          </p:nvCxnSpPr>
          <p:spPr>
            <a:xfrm rot="5400000" flipH="1" flipV="1">
              <a:off x="3493078" y="2741261"/>
              <a:ext cx="1356528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959466" y="3419922"/>
              <a:ext cx="42862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602276" y="1151946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Envelope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7022592" y="2121408"/>
            <a:ext cx="1341120" cy="320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0" y="3376531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Which cue(s) </a:t>
            </a:r>
            <a:b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for pitch?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Periodicity cues</a:t>
            </a:r>
          </a:p>
        </p:txBody>
      </p:sp>
    </p:spTree>
    <p:extLst>
      <p:ext uri="{BB962C8B-B14F-4D97-AF65-F5344CB8AC3E}">
        <p14:creationId xmlns:p14="http://schemas.microsoft.com/office/powerpoint/2010/main" val="10786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place model</a:t>
            </a:r>
          </a:p>
        </p:txBody>
      </p:sp>
      <p:pic>
        <p:nvPicPr>
          <p:cNvPr id="26" name="Picture 14" descr="helmholtz"/>
          <p:cNvPicPr>
            <a:picLocks noChangeAspect="1" noChangeArrowheads="1"/>
          </p:cNvPicPr>
          <p:nvPr/>
        </p:nvPicPr>
        <p:blipFill>
          <a:blip r:embed="rId2"/>
          <a:srcRect l="9512" r="9512"/>
          <a:stretch>
            <a:fillRect/>
          </a:stretch>
        </p:blipFill>
        <p:spPr bwMode="auto">
          <a:xfrm>
            <a:off x="7407315" y="998730"/>
            <a:ext cx="1633515" cy="220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Place of excitation -&gt;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Seems obvious for pure tone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Complex tones: F0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Missing fundamental?</a:t>
            </a:r>
          </a:p>
        </p:txBody>
      </p:sp>
      <p:pic>
        <p:nvPicPr>
          <p:cNvPr id="6" name="Picture 19" descr="fond_abs">
            <a:hlinkClick r:id="" action="ppaction://noaction">
              <a:snd r:embed="rId3" name="piano.A3.wav"/>
            </a:hlinkClick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r="-2870" b="44302"/>
          <a:stretch/>
        </p:blipFill>
        <p:spPr bwMode="auto">
          <a:xfrm>
            <a:off x="2526845" y="4493430"/>
            <a:ext cx="2045155" cy="168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9" descr="fond_abs">
            <a:hlinkClick r:id="" action="ppaction://noaction">
              <a:snd r:embed="rId5" name="piano_filt.wav"/>
            </a:hlinkClick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8" t="51184"/>
          <a:stretch/>
        </p:blipFill>
        <p:spPr bwMode="auto">
          <a:xfrm>
            <a:off x="4851284" y="4611106"/>
            <a:ext cx="1745941" cy="14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632340" y="3158970"/>
            <a:ext cx="121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H. Helmholtz</a:t>
            </a:r>
          </a:p>
        </p:txBody>
      </p:sp>
    </p:spTree>
    <p:extLst>
      <p:ext uri="{BB962C8B-B14F-4D97-AF65-F5344CB8AC3E}">
        <p14:creationId xmlns:p14="http://schemas.microsoft.com/office/powerpoint/2010/main" val="17346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time model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Period between time intervals -&gt;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The fundamental is not “missing” anymore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But low-rank harmonics dominate pitch</a:t>
            </a:r>
          </a:p>
        </p:txBody>
      </p:sp>
      <p:pic>
        <p:nvPicPr>
          <p:cNvPr id="6" name="Picture 12" descr="Science_&amp;_Society_10400260"/>
          <p:cNvPicPr>
            <a:picLocks noChangeAspect="1" noChangeArrowheads="1"/>
          </p:cNvPicPr>
          <p:nvPr/>
        </p:nvPicPr>
        <p:blipFill>
          <a:blip r:embed="rId2"/>
          <a:srcRect l="6714" t="4614" r="39676" b="36909"/>
          <a:stretch>
            <a:fillRect/>
          </a:stretch>
        </p:blipFill>
        <p:spPr bwMode="auto">
          <a:xfrm>
            <a:off x="7407315" y="998730"/>
            <a:ext cx="1485165" cy="21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7632340" y="3158970"/>
            <a:ext cx="1292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W. Rutherford</a:t>
            </a:r>
          </a:p>
        </p:txBody>
      </p:sp>
    </p:spTree>
    <p:extLst>
      <p:ext uri="{BB962C8B-B14F-4D97-AF65-F5344CB8AC3E}">
        <p14:creationId xmlns:p14="http://schemas.microsoft.com/office/powerpoint/2010/main" val="364291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pattern-matching approach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Fit a harmonic template to the observed excitation pattern</a:t>
            </a:r>
          </a:p>
        </p:txBody>
      </p:sp>
      <p:pic>
        <p:nvPicPr>
          <p:cNvPr id="5" name="Picture 4" descr="spin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1"/>
          <a:stretch/>
        </p:blipFill>
        <p:spPr bwMode="auto">
          <a:xfrm>
            <a:off x="3143294" y="2300334"/>
            <a:ext cx="2823861" cy="387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166956" y="6537436"/>
            <a:ext cx="499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Goldstein, 1973;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Terhardt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1974;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Srulovicz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&amp; Goldstein, 1983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252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autocorrelation approach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Compute the most common time-interval across channels</a:t>
            </a:r>
          </a:p>
        </p:txBody>
      </p:sp>
      <p:pic>
        <p:nvPicPr>
          <p:cNvPr id="5" name="Picture 4" descr="medautoc-princip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 bwMode="auto">
          <a:xfrm>
            <a:off x="2816805" y="2303875"/>
            <a:ext cx="3354685" cy="402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562111" y="6537436"/>
            <a:ext cx="3555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Licklider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1951;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Meddis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&amp;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O’Mard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1997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14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chemeClr val="bg2"/>
                </a:solidFill>
              </a:rPr>
              <a:t>sonie,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 hauteur, localisation, timbre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208692627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Many cues to periodicity after peripheral transduction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Competing models along time/place continuum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10410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20738" y="2349500"/>
            <a:ext cx="74834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Acoustics of periodic sounds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Models of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Neural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data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Pitch: from basics to context effects</a:t>
            </a:r>
          </a:p>
        </p:txBody>
      </p:sp>
    </p:spTree>
    <p:extLst>
      <p:ext uri="{BB962C8B-B14F-4D97-AF65-F5344CB8AC3E}">
        <p14:creationId xmlns:p14="http://schemas.microsoft.com/office/powerpoint/2010/main" val="29969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 data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16505" y="1943835"/>
            <a:ext cx="88007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characterize pitch perception in normal human listeners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pit one model against another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 large literature</a:t>
            </a:r>
          </a:p>
        </p:txBody>
      </p:sp>
    </p:spTree>
    <p:extLst>
      <p:ext uri="{BB962C8B-B14F-4D97-AF65-F5344CB8AC3E}">
        <p14:creationId xmlns:p14="http://schemas.microsoft.com/office/powerpoint/2010/main" val="4913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 data</a:t>
            </a:r>
          </a:p>
        </p:txBody>
      </p:sp>
      <p:pic>
        <p:nvPicPr>
          <p:cNvPr id="5" name="Picture 5" descr="FD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5" y="1628800"/>
            <a:ext cx="4693725" cy="396809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Difference limen for pure tones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8434" y="5608692"/>
            <a:ext cx="88007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Exceedingly good for trained subjects: 0.2% (1 semitone, 6%)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But variable and effect of training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(Ahissar, 2006; Micheyl et al., 2006)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 data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Difference limen for complex tones</a:t>
            </a:r>
          </a:p>
        </p:txBody>
      </p:sp>
      <p:pic>
        <p:nvPicPr>
          <p:cNvPr id="8" name="Image 3"/>
          <p:cNvPicPr>
            <a:picLocks noChangeAspect="1"/>
          </p:cNvPicPr>
          <p:nvPr/>
        </p:nvPicPr>
        <p:blipFill>
          <a:blip r:embed="rId2"/>
          <a:srcRect l="11887" r="49345" b="19777"/>
          <a:stretch>
            <a:fillRect/>
          </a:stretch>
        </p:blipFill>
        <p:spPr bwMode="auto">
          <a:xfrm>
            <a:off x="3356865" y="1583795"/>
            <a:ext cx="2194627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68434" y="5608692"/>
            <a:ext cx="88007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Effect of harmonic rank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Cochlear resolution vs time-limited interval extraction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687234" y="6537436"/>
            <a:ext cx="243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Bernstein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Oxenham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2003</a:t>
            </a:r>
          </a:p>
        </p:txBody>
      </p:sp>
    </p:spTree>
    <p:extLst>
      <p:ext uri="{BB962C8B-B14F-4D97-AF65-F5344CB8AC3E}">
        <p14:creationId xmlns:p14="http://schemas.microsoft.com/office/powerpoint/2010/main" val="5155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data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Auditory periphery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2123855"/>
            <a:ext cx="3690410" cy="2591622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8434" y="5608692"/>
            <a:ext cx="88007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Place cue is level dependent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(e.g. Robbles &amp; Ruggero, 2000)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Robust timing cues in autocorrelation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(Cariani &amp; Delgutte, 1996)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70" y="1628800"/>
            <a:ext cx="3510390" cy="37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&amp; Psychophysical data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Accurate discrimination (0.2%)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Large existence region (8 octaves)</a:t>
            </a:r>
          </a:p>
          <a:p>
            <a:pPr lvl="0"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consensus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Summary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88E7CBB0-12FC-18BF-9533-A09FF4697250}"/>
              </a:ext>
            </a:extLst>
          </p:cNvPr>
          <p:cNvSpPr txBox="1"/>
          <p:nvPr/>
        </p:nvSpPr>
        <p:spPr>
          <a:xfrm>
            <a:off x="4887036" y="6537436"/>
            <a:ext cx="4232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Cheveigné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A. (2005). Pitch perception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90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sonie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1800" dirty="0">
                <a:solidFill>
                  <a:srgbClr val="7F7F7F"/>
                </a:solidFill>
              </a:rPr>
              <a:t>hauteur, </a:t>
            </a:r>
            <a:r>
              <a:rPr lang="es-ES" sz="1800" dirty="0">
                <a:solidFill>
                  <a:schemeClr val="bg2"/>
                </a:solidFill>
              </a:rPr>
              <a:t>localisation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, timbre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412969725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985" y="2701525"/>
            <a:ext cx="4592378" cy="2915162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Le </a:t>
            </a:r>
            <a:r>
              <a:rPr lang="en-US" sz="3200" dirty="0" err="1">
                <a:solidFill>
                  <a:schemeClr val="accent2"/>
                </a:solidFill>
              </a:rPr>
              <a:t>problème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à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résoudre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7013745" y="6550223"/>
            <a:ext cx="21009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Culling</a:t>
            </a:r>
            <a:r>
              <a:rPr lang="fr-FR" sz="1400" dirty="0">
                <a:solidFill>
                  <a:srgbClr val="000000"/>
                </a:solidFill>
              </a:rPr>
              <a:t> &amp; </a:t>
            </a:r>
            <a:r>
              <a:rPr lang="fr-FR" sz="1400" dirty="0" err="1">
                <a:solidFill>
                  <a:srgbClr val="000000"/>
                </a:solidFill>
              </a:rPr>
              <a:t>Akeroyd</a:t>
            </a:r>
            <a:r>
              <a:rPr lang="fr-FR" sz="1400" dirty="0">
                <a:solidFill>
                  <a:srgbClr val="000000"/>
                </a:solidFill>
              </a:rPr>
              <a:t>, 2010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Position spatiale non représentée en périphérie</a:t>
            </a:r>
          </a:p>
        </p:txBody>
      </p:sp>
    </p:spTree>
    <p:extLst>
      <p:ext uri="{BB962C8B-B14F-4D97-AF65-F5344CB8AC3E}">
        <p14:creationId xmlns:p14="http://schemas.microsoft.com/office/powerpoint/2010/main" val="2262174712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Indices</a:t>
            </a:r>
          </a:p>
        </p:txBody>
      </p:sp>
      <p:pic>
        <p:nvPicPr>
          <p:cNvPr id="7" name="Picture 4" descr="itd-meas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232" y="2850675"/>
            <a:ext cx="3994910" cy="27788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Différences inter-aurales de temps (ITD)</a:t>
            </a:r>
          </a:p>
        </p:txBody>
      </p:sp>
    </p:spTree>
    <p:extLst>
      <p:ext uri="{BB962C8B-B14F-4D97-AF65-F5344CB8AC3E}">
        <p14:creationId xmlns:p14="http://schemas.microsoft.com/office/powerpoint/2010/main" val="221282190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“Dimension” perceptive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Liée à l’intensité acoustique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Mais pas seulement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1576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Indices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Différences inter-aurales de temps (ITD)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Limité aux fréquences graves pour sons purs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6" name="Picture 1028" descr="pure-itd-confu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96" y="2882249"/>
            <a:ext cx="2701429" cy="3571782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06016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Indices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Différences inter-aurales d’intensité (ILD)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Limité aux fréquences aigües pour sons purs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6" name="Picture 4" descr="ild-meas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11" y="2789931"/>
            <a:ext cx="3487549" cy="3328786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937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Latéralisation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Théorie “duplex”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74" y="1814764"/>
            <a:ext cx="1391277" cy="18719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691994" y="3706336"/>
            <a:ext cx="1292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Lord Rayleigh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61" y="2653790"/>
            <a:ext cx="3897064" cy="2970781"/>
          </a:xfrm>
          <a:prstGeom prst="rect">
            <a:avLst/>
          </a:prstGeom>
        </p:spPr>
      </p:pic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6283325" y="6550223"/>
            <a:ext cx="2959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Macpherson &amp; </a:t>
            </a:r>
            <a:r>
              <a:rPr lang="fr-FR" sz="1400" dirty="0" err="1">
                <a:solidFill>
                  <a:srgbClr val="000000"/>
                </a:solidFill>
              </a:rPr>
              <a:t>Middlebrooks</a:t>
            </a:r>
            <a:r>
              <a:rPr lang="fr-FR" sz="1400" dirty="0">
                <a:solidFill>
                  <a:srgbClr val="000000"/>
                </a:solidFill>
              </a:rPr>
              <a:t>, 2002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5F82A5-9A44-E44F-A213-9234EF8F30CA}"/>
              </a:ext>
            </a:extLst>
          </p:cNvPr>
          <p:cNvSpPr/>
          <p:nvPr/>
        </p:nvSpPr>
        <p:spPr>
          <a:xfrm>
            <a:off x="160338" y="2899161"/>
            <a:ext cx="2613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低频以 </a:t>
            </a:r>
            <a:r>
              <a:rPr lang="en-US" altLang="zh-CN" dirty="0">
                <a:solidFill>
                  <a:srgbClr val="FF0000"/>
                </a:solidFill>
              </a:rPr>
              <a:t>ITD </a:t>
            </a:r>
            <a:r>
              <a:rPr lang="zh-CN" altLang="en-US" dirty="0">
                <a:solidFill>
                  <a:srgbClr val="FF0000"/>
                </a:solidFill>
              </a:rPr>
              <a:t>为主。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高频以 </a:t>
            </a:r>
            <a:r>
              <a:rPr lang="en-US" altLang="zh-CN" dirty="0">
                <a:solidFill>
                  <a:srgbClr val="FF0000"/>
                </a:solidFill>
              </a:rPr>
              <a:t>ILD </a:t>
            </a:r>
            <a:r>
              <a:rPr lang="zh-CN" altLang="en-US" dirty="0">
                <a:solidFill>
                  <a:srgbClr val="FF0000"/>
                </a:solidFill>
              </a:rPr>
              <a:t>为主。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中频范围内，两者可能同时发挥作用。</a:t>
            </a:r>
          </a:p>
        </p:txBody>
      </p:sp>
    </p:spTree>
    <p:extLst>
      <p:ext uri="{BB962C8B-B14F-4D97-AF65-F5344CB8AC3E}">
        <p14:creationId xmlns:p14="http://schemas.microsoft.com/office/powerpoint/2010/main" val="34960445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Cône de confusion</a:t>
            </a:r>
          </a:p>
        </p:txBody>
      </p:sp>
      <p:pic>
        <p:nvPicPr>
          <p:cNvPr id="10" name="Picture 4" descr="cone-confu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53" y="2495551"/>
            <a:ext cx="4258183" cy="324833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820070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Indice monaural: filtrage position-dépendant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Head-related transfer function (HRTF)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6" name="Picture 4" descr="hrtfs-princip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7"/>
          <a:stretch/>
        </p:blipFill>
        <p:spPr bwMode="auto">
          <a:xfrm>
            <a:off x="302955" y="3469714"/>
            <a:ext cx="4122164" cy="120880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rtfs-elev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9"/>
          <a:stretch/>
        </p:blipFill>
        <p:spPr bwMode="auto">
          <a:xfrm>
            <a:off x="4861104" y="2767159"/>
            <a:ext cx="4145258" cy="3851309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1937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Indice monaural: filtrage position-dépendant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Head-related transfer function (HRTF)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Combinée avec la source</a:t>
            </a:r>
          </a:p>
        </p:txBody>
      </p:sp>
      <p:pic>
        <p:nvPicPr>
          <p:cNvPr id="9" name="Picture 4" descr="elevation-compspe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01"/>
          <a:stretch/>
        </p:blipFill>
        <p:spPr bwMode="auto">
          <a:xfrm>
            <a:off x="6337235" y="2147641"/>
            <a:ext cx="2525963" cy="4396062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45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HRTF unique à chaque personne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9" y="3023480"/>
            <a:ext cx="3292398" cy="246408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136" y="2207915"/>
            <a:ext cx="3708612" cy="4447546"/>
          </a:xfrm>
          <a:prstGeom prst="rect">
            <a:avLst/>
          </a:prstGeom>
        </p:spPr>
      </p:pic>
      <p:sp>
        <p:nvSpPr>
          <p:cNvPr id="10" name="ZoneTexte 9"/>
          <p:cNvSpPr txBox="1">
            <a:spLocks noChangeArrowheads="1"/>
          </p:cNvSpPr>
          <p:nvPr/>
        </p:nvSpPr>
        <p:spPr bwMode="auto">
          <a:xfrm>
            <a:off x="7404076" y="6541000"/>
            <a:ext cx="17515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Hofman</a:t>
            </a:r>
            <a:r>
              <a:rPr lang="fr-FR" sz="1400" dirty="0">
                <a:solidFill>
                  <a:srgbClr val="000000"/>
                </a:solidFill>
              </a:rPr>
              <a:t> et al., 1998</a:t>
            </a:r>
          </a:p>
        </p:txBody>
      </p:sp>
    </p:spTree>
    <p:extLst>
      <p:ext uri="{BB962C8B-B14F-4D97-AF65-F5344CB8AC3E}">
        <p14:creationId xmlns:p14="http://schemas.microsoft.com/office/powerpoint/2010/main" val="243200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réverbération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Réflections multiples</a:t>
            </a:r>
          </a:p>
        </p:txBody>
      </p:sp>
      <p:pic>
        <p:nvPicPr>
          <p:cNvPr id="9" name="Picture 4" descr="precedence-ro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30"/>
          <a:stretch/>
        </p:blipFill>
        <p:spPr bwMode="auto">
          <a:xfrm>
            <a:off x="330944" y="3328650"/>
            <a:ext cx="3744640" cy="1193058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00" y="2613293"/>
            <a:ext cx="4590403" cy="29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84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Réflections multiples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Effet de précédence 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0" y="3490147"/>
            <a:ext cx="3421127" cy="236567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35" y="3742643"/>
            <a:ext cx="3017920" cy="16017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12" y="3559387"/>
            <a:ext cx="2946400" cy="1917700"/>
          </a:xfrm>
          <a:prstGeom prst="rect">
            <a:avLst/>
          </a:prstGeom>
        </p:spPr>
      </p:pic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404076" y="6541000"/>
            <a:ext cx="17714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Litovsky</a:t>
            </a:r>
            <a:r>
              <a:rPr lang="fr-FR" sz="1400" dirty="0">
                <a:solidFill>
                  <a:srgbClr val="000000"/>
                </a:solidFill>
              </a:rPr>
              <a:t> et al., 1999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959" y="1179966"/>
            <a:ext cx="1156240" cy="1581947"/>
          </a:xfrm>
          <a:prstGeom prst="rect">
            <a:avLst/>
          </a:prstGeom>
        </p:spPr>
      </p:pic>
      <p:sp>
        <p:nvSpPr>
          <p:cNvPr id="13" name="ZoneTexte 12"/>
          <p:cNvSpPr txBox="1">
            <a:spLocks noChangeArrowheads="1"/>
          </p:cNvSpPr>
          <p:nvPr/>
        </p:nvSpPr>
        <p:spPr bwMode="auto">
          <a:xfrm>
            <a:off x="7715525" y="2732260"/>
            <a:ext cx="12855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Hans Wallach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réverbération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0794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Sélectivité à ITD 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765440" y="6541000"/>
            <a:ext cx="14222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McAlpine</a:t>
            </a:r>
            <a:r>
              <a:rPr lang="fr-FR" sz="1400" dirty="0">
                <a:solidFill>
                  <a:srgbClr val="000000"/>
                </a:solidFill>
              </a:rPr>
              <a:t>, 2005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Mécanismes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17" y="2343979"/>
            <a:ext cx="4126384" cy="394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735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Échelle des “Sones”, s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on pur à 1KHz</a:t>
            </a:r>
          </a:p>
        </p:txBody>
      </p:sp>
      <p:pic>
        <p:nvPicPr>
          <p:cNvPr id="2" name="Image 1" descr="Screen shot 2014-10-15 at 2.1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64" y="2249911"/>
            <a:ext cx="3443122" cy="4336426"/>
          </a:xfrm>
          <a:prstGeom prst="rect">
            <a:avLst/>
          </a:prstGeom>
        </p:spPr>
      </p:pic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6880068" y="6550025"/>
            <a:ext cx="22900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Hellman</a:t>
            </a:r>
            <a:r>
              <a:rPr lang="fr-FR" sz="1400" dirty="0">
                <a:solidFill>
                  <a:srgbClr val="000000"/>
                </a:solidFill>
              </a:rPr>
              <a:t> &amp; </a:t>
            </a:r>
            <a:r>
              <a:rPr lang="fr-FR" sz="1400" dirty="0" err="1">
                <a:solidFill>
                  <a:srgbClr val="000000"/>
                </a:solidFill>
              </a:rPr>
              <a:t>Zwislocki</a:t>
            </a:r>
            <a:r>
              <a:rPr lang="fr-FR" sz="1400" dirty="0">
                <a:solidFill>
                  <a:srgbClr val="000000"/>
                </a:solidFill>
              </a:rPr>
              <a:t>, 1963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SPL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408" y="1746250"/>
            <a:ext cx="1822664" cy="258486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588029" y="4333570"/>
            <a:ext cx="1222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S.S. Stevens</a:t>
            </a:r>
          </a:p>
        </p:txBody>
      </p:sp>
    </p:spTree>
    <p:extLst>
      <p:ext uri="{BB962C8B-B14F-4D97-AF65-F5344CB8AC3E}">
        <p14:creationId xmlns:p14="http://schemas.microsoft.com/office/powerpoint/2010/main" val="42004001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Corrélation inter-aurale </a:t>
            </a:r>
            <a:r>
              <a:rPr lang="es-ES" sz="1400" dirty="0">
                <a:solidFill>
                  <a:srgbClr val="000000"/>
                </a:solidFill>
                <a:ea typeface="+mn-ea"/>
                <a:cs typeface="+mn-cs"/>
              </a:rPr>
              <a:t>(Jeffress, 1948)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Canaux hémisphériques </a:t>
            </a:r>
            <a:r>
              <a:rPr lang="es-ES" sz="1400" dirty="0">
                <a:solidFill>
                  <a:srgbClr val="000000"/>
                </a:solidFill>
              </a:rPr>
              <a:t>(Harper &amp; McAlpine, 2004)</a:t>
            </a: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780560" y="6541000"/>
            <a:ext cx="14222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McAlpine</a:t>
            </a:r>
            <a:r>
              <a:rPr lang="fr-FR" sz="1400" dirty="0">
                <a:solidFill>
                  <a:srgbClr val="000000"/>
                </a:solidFill>
              </a:rPr>
              <a:t>, 2005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822" y="2730430"/>
            <a:ext cx="2631708" cy="299937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0" y="3301947"/>
            <a:ext cx="46863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527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sonie, hauteur, localisation, </a:t>
            </a:r>
            <a:r>
              <a:rPr lang="es-ES" sz="1800" dirty="0">
                <a:solidFill>
                  <a:schemeClr val="bg2"/>
                </a:solidFill>
              </a:rPr>
              <a:t>timbre</a:t>
            </a:r>
            <a:endParaRPr lang="es-ES" dirty="0">
              <a:solidFill>
                <a:schemeClr val="bg2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111988658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Son contient des informations sur l’objet vibrant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Décoder ces informations pour reconnaitre source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Ou suivre son comportement (e.g. parole) 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4" name="Image 3" descr="MRIs_sma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38" y="4052560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923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“Ce qui distingue deux sons de même hauteur, sonie, durée”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Spectre ?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Définition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45" name="Image 44" descr="D_voixA.tif">
            <a:hlinkClick r:id="" action="ppaction://noaction">
              <a:snd r:embed="rId2" name="voiceA.E4.wav"/>
            </a:hlinkClick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0998" y="2844907"/>
            <a:ext cx="1725930" cy="1181862"/>
          </a:xfrm>
          <a:prstGeom prst="rect">
            <a:avLst/>
          </a:prstGeom>
        </p:spPr>
      </p:pic>
      <p:pic>
        <p:nvPicPr>
          <p:cNvPr id="46" name="Image 45" descr="D_voixI.tif">
            <a:hlinkClick r:id="" action="ppaction://noaction">
              <a:snd r:embed="rId4" name="voiceI.E4.wav"/>
            </a:hlinkClick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4727" y="2844907"/>
            <a:ext cx="1725930" cy="118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87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Demo ASA [54]</a:t>
            </a:r>
          </a:p>
          <a:p>
            <a:pPr>
              <a:spcBef>
                <a:spcPct val="50000"/>
              </a:spcBef>
              <a:defRPr/>
            </a:pPr>
            <a:r>
              <a:rPr lang="es-ES" sz="2400" dirty="0">
                <a:solidFill>
                  <a:srgbClr val="000000"/>
                </a:solidFill>
              </a:rPr>
              <a:t> Timbre et spectre…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12" name="0102B0A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114" y="37747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D269A3F8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7114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6B7F1B8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19367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90247E5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21272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10F53C15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4" y="39652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B4C9F1CA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14" y="30762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10F53C15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4611688"/>
            <a:ext cx="1539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0102B0A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430530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1321871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3695700"/>
            <a:ext cx="1539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B7F1B8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2243138"/>
            <a:ext cx="1539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90247E5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2243138"/>
            <a:ext cx="1539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D269A3F8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63" y="2865438"/>
            <a:ext cx="153987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DD787872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3108325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67641BE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214" y="29365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age 46" descr="imgres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53" y="5080000"/>
            <a:ext cx="2057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179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5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7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7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6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9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255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258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84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319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255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>
                <p:cTn id="7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7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7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>
                <p:cTn id="7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>
                <p:cTn id="7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>
                <p:cTn id="7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>
                <p:cTn id="7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>
                <p:cTn id="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>
                <p:cTn id="8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>
                <p:cTn id="8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>
                <p:cTn id="8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>
                <p:cTn id="8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>
                <p:cTn id="8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>
                <p:cTn id="8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“Ce qui distingue deux sons de même hauteur, sonie, durée”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Nombreux indices possibles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Définition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43" name="Image 42" descr="D_piano.tif">
            <a:hlinkClick r:id="" action="ppaction://noaction">
              <a:snd r:embed="rId2" name="Piano.E4.wav"/>
            </a:hlinkClick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48824" y="4277607"/>
            <a:ext cx="1725930" cy="1181862"/>
          </a:xfrm>
          <a:prstGeom prst="rect">
            <a:avLst/>
          </a:prstGeom>
        </p:spPr>
      </p:pic>
      <p:pic>
        <p:nvPicPr>
          <p:cNvPr id="44" name="Image 43" descr="D_trombone.tif">
            <a:hlinkClick r:id="" action="ppaction://noaction">
              <a:snd r:embed="rId4" name="Trombone.E4.wav"/>
            </a:hlinkClick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0215" y="4277607"/>
            <a:ext cx="1725930" cy="1181862"/>
          </a:xfrm>
          <a:prstGeom prst="rect">
            <a:avLst/>
          </a:prstGeom>
        </p:spPr>
      </p:pic>
      <p:pic>
        <p:nvPicPr>
          <p:cNvPr id="45" name="Image 44" descr="D_voixA.tif">
            <a:hlinkClick r:id="" action="ppaction://noaction">
              <a:snd r:embed="rId6" name="voiceA.E4.wav"/>
            </a:hlinkClick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0998" y="2844907"/>
            <a:ext cx="1725930" cy="1181862"/>
          </a:xfrm>
          <a:prstGeom prst="rect">
            <a:avLst/>
          </a:prstGeom>
        </p:spPr>
      </p:pic>
      <p:pic>
        <p:nvPicPr>
          <p:cNvPr id="46" name="Image 45" descr="D_voixI.tif">
            <a:hlinkClick r:id="" action="ppaction://noaction">
              <a:snd r:embed="rId8" name="voiceI.E4.wav"/>
            </a:hlinkClick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34727" y="2844907"/>
            <a:ext cx="1725930" cy="118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85552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6" name="Picture 5" descr="multidim-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87" y="2326297"/>
            <a:ext cx="3049691" cy="408382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6833911" y="6541000"/>
            <a:ext cx="23403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McAdams</a:t>
            </a:r>
            <a:r>
              <a:rPr lang="fr-FR" sz="1400" dirty="0">
                <a:solidFill>
                  <a:srgbClr val="000000"/>
                </a:solidFill>
              </a:rPr>
              <a:t> et </a:t>
            </a:r>
            <a:r>
              <a:rPr lang="fr-FR" sz="1400" dirty="0" err="1">
                <a:solidFill>
                  <a:srgbClr val="000000"/>
                </a:solidFill>
              </a:rPr>
              <a:t>Bigand</a:t>
            </a:r>
            <a:r>
              <a:rPr lang="fr-FR" sz="1400" dirty="0">
                <a:solidFill>
                  <a:srgbClr val="000000"/>
                </a:solidFill>
              </a:rPr>
              <a:t>, 1994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Analyse multidimensionnelle</a:t>
            </a:r>
          </a:p>
        </p:txBody>
      </p:sp>
    </p:spTree>
    <p:extLst>
      <p:ext uri="{BB962C8B-B14F-4D97-AF65-F5344CB8AC3E}">
        <p14:creationId xmlns:p14="http://schemas.microsoft.com/office/powerpoint/2010/main" val="6163433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8084445" y="6541000"/>
            <a:ext cx="10595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Grey, 1977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Espace de timbre pour instruments de musique</a:t>
            </a:r>
          </a:p>
        </p:txBody>
      </p:sp>
      <p:pic>
        <p:nvPicPr>
          <p:cNvPr id="9" name="Picture 1032" descr="gr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97" y="2475173"/>
            <a:ext cx="4204514" cy="37634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ll_grey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7734" y="5864824"/>
            <a:ext cx="249527" cy="2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602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grey-spectra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6" y="1674202"/>
            <a:ext cx="8205788" cy="501808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8084445" y="6541000"/>
            <a:ext cx="10595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Grey, 1977</a:t>
            </a:r>
          </a:p>
        </p:txBody>
      </p:sp>
      <p:pic>
        <p:nvPicPr>
          <p:cNvPr id="11" name="22F1DED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63" y="54967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3FD655ED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613" y="33250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0102B0A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63" y="45569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D269A3F8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813" y="315364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4A237903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463" y="44426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6B7F1B8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613" y="237894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1321871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613" y="36298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501C188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63" y="532534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1FD6E99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613" y="51919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FCE39F79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13" y="44426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DD787872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13" y="35536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90247E5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13" y="256944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DD119E4A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513" y="41378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10F53C15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13" y="47474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67641BE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463" y="37187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B4C9F1CA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3" y="38584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22F1DED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13" y="56491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1FD6E99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63" y="5479330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501C188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63" y="547774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DD119E4A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526" y="4137892"/>
            <a:ext cx="153987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3FD655ED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13" y="3704505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B4C9F1CA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63" y="4403005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4A237903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1" y="4747492"/>
            <a:ext cx="153987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10F53C15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63" y="5053880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0102B0A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738" y="47474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1321871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51" y="4137892"/>
            <a:ext cx="153987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FCE39F79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51" y="4441105"/>
            <a:ext cx="153987" cy="153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6B7F1B8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488" y="2685330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90247E5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63" y="2685330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D269A3F8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26" y="3307630"/>
            <a:ext cx="153987" cy="153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DD787872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63" y="3550517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67641BE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63" y="37187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8492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3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5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5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24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33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31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26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29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27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25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26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26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24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25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292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" dur="23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26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" dur="232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27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" dur="26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" dur="29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1" dur="332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6" dur="255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1" dur="26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" dur="284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" dur="319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255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>
                <p:cTn id="1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>
                <p:cTn id="16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16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17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>
                <p:cTn id="17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>
                <p:cTn id="17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>
                <p:cTn id="17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>
                <p:cTn id="17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>
                <p:cTn id="17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>
                <p:cTn id="17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>
                <p:cTn id="17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>
                <p:cTn id="17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>
                <p:cTn id="1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>
                <p:cTn id="18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>
                <p:cTn id="18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>
                <p:cTn id="18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>
                <p:cTn id="18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>
                <p:cTn id="18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>
                <p:cTn id="18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>
                <p:cTn id="18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>
                <p:cTn id="18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>
                <p:cTn id="18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>
                <p:cTn id="18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>
                <p:cTn id="19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>
                <p:cTn id="19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>
                <p:cTn id="19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>
                <p:cTn id="19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>
                <p:cTn id="19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>
                <p:cTn id="19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>
                <p:cTn id="19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>
                <p:cTn id="1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>
                <p:cTn id="19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7278268" y="6541000"/>
            <a:ext cx="1921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McAdams</a:t>
            </a:r>
            <a:r>
              <a:rPr lang="fr-FR" sz="1400" dirty="0">
                <a:solidFill>
                  <a:srgbClr val="000000"/>
                </a:solidFill>
              </a:rPr>
              <a:t> et al., 1995</a:t>
            </a:r>
          </a:p>
        </p:txBody>
      </p:sp>
      <p:pic>
        <p:nvPicPr>
          <p:cNvPr id="44" name="Picture 4" descr="space-mcad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000" y="1958904"/>
            <a:ext cx="4108763" cy="42280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ll_mcadam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62213" y="5952592"/>
            <a:ext cx="234407" cy="2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165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Échelle des “Phones”,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méthode comparaison</a:t>
            </a:r>
          </a:p>
        </p:txBody>
      </p:sp>
      <p:pic>
        <p:nvPicPr>
          <p:cNvPr id="5" name="Picture 5" descr="isosoni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76" y="2706990"/>
            <a:ext cx="4929098" cy="373756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4986291" y="2805275"/>
            <a:ext cx="0" cy="322553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6880068" y="6550025"/>
            <a:ext cx="22807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Robinson &amp; </a:t>
            </a:r>
            <a:r>
              <a:rPr lang="fr-FR" sz="1400" dirty="0" err="1">
                <a:solidFill>
                  <a:srgbClr val="000000"/>
                </a:solidFill>
              </a:rPr>
              <a:t>Dadson</a:t>
            </a:r>
            <a:r>
              <a:rPr lang="fr-FR" sz="1400" dirty="0">
                <a:solidFill>
                  <a:srgbClr val="000000"/>
                </a:solidFill>
              </a:rPr>
              <a:t>, 1956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fréquence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92158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46" name="Picture 4" descr="space-mcadams-1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940549"/>
            <a:ext cx="5932487" cy="432276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99BD4CCC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50750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E25A34A3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2728706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14E65DBC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5583031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6FA515F1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38" y="30970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45E39C89.WAV">
            <a:hlinkClick r:id="" action="ppaction://media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775" y="47575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27FECE9C.WAV">
            <a:hlinkClick r:id="" action="ppaction://media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3" y="37828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B7D432FB.WAV">
            <a:hlinkClick r:id="" action="ppaction://media"/>
          </p:cNvPr>
          <p:cNvPicPr>
            <a:picLocks noRot="1"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5" y="3198606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C18231B5.WAV">
            <a:hlinkClick r:id="" action="ppaction://media"/>
          </p:cNvPr>
          <p:cNvPicPr>
            <a:picLocks noRot="1"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3" y="26906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6A7C7CA1.WAV">
            <a:hlinkClick r:id="" action="ppaction://media"/>
          </p:cNvPr>
          <p:cNvPicPr>
            <a:picLocks noRot="1" noChangeAspect="1" noChangeArrowheads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5278231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E3444681.WAV">
            <a:hlinkClick r:id="" action="ppaction://media"/>
          </p:cNvPr>
          <p:cNvPicPr>
            <a:picLocks noRot="1" noChangeAspect="1" noChangeArrowheads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3" y="30970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F13C00CA.WAV">
            <a:hlinkClick r:id="" action="ppaction://media"/>
          </p:cNvPr>
          <p:cNvPicPr>
            <a:picLocks noRot="1" noChangeAspect="1" noChangeArrowheads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31224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97D5EEA4.WAV">
            <a:hlinkClick r:id="" action="ppaction://media"/>
          </p:cNvPr>
          <p:cNvPicPr>
            <a:picLocks noRot="1" noChangeAspect="1" noChangeArrowheads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868406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8F0152E1.WAV">
            <a:hlinkClick r:id="" action="ppaction://media"/>
          </p:cNvPr>
          <p:cNvPicPr>
            <a:picLocks noRot="1" noChangeAspect="1" noChangeArrowheads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55576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0E1C7DC5.WAV">
            <a:hlinkClick r:id="" action="ppaction://media"/>
          </p:cNvPr>
          <p:cNvPicPr>
            <a:picLocks noRot="1" noChangeAspect="1" noChangeArrowheads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50877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DC6CF03C.WAV">
            <a:hlinkClick r:id="" action="ppaction://media"/>
          </p:cNvPr>
          <p:cNvPicPr>
            <a:picLocks noRot="1" noChangeAspect="1" noChangeArrowheads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5" y="44781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8B5B281B.WAV">
            <a:hlinkClick r:id="" action="ppaction://media"/>
          </p:cNvPr>
          <p:cNvPicPr>
            <a:picLocks noRot="1" noChangeAspect="1" noChangeArrowheads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48210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F54FD0AE.WAV">
            <a:hlinkClick r:id="" action="ppaction://media"/>
          </p:cNvPr>
          <p:cNvPicPr>
            <a:picLocks noRot="1" noChangeAspect="1" noChangeArrowheads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13" y="28303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9602DD0F.WAV">
            <a:hlinkClick r:id="" action="ppaction://media"/>
          </p:cNvPr>
          <p:cNvPicPr>
            <a:picLocks noRot="1" noChangeAspect="1" noChangeArrowheads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25255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/>
          <p:cNvSpPr txBox="1">
            <a:spLocks noChangeArrowheads="1"/>
          </p:cNvSpPr>
          <p:nvPr/>
        </p:nvSpPr>
        <p:spPr bwMode="auto">
          <a:xfrm>
            <a:off x="7278268" y="6541000"/>
            <a:ext cx="1921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McAdams</a:t>
            </a:r>
            <a:r>
              <a:rPr lang="fr-FR" sz="1400" dirty="0">
                <a:solidFill>
                  <a:srgbClr val="000000"/>
                </a:solidFill>
              </a:rPr>
              <a:t> et al., 1995</a:t>
            </a:r>
          </a:p>
        </p:txBody>
      </p:sp>
    </p:spTree>
    <p:extLst>
      <p:ext uri="{BB962C8B-B14F-4D97-AF65-F5344CB8AC3E}">
        <p14:creationId xmlns:p14="http://schemas.microsoft.com/office/powerpoint/2010/main" val="37360680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5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16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42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89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9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9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577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727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564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736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028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583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655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53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795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527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79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1116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audio>
              <p:cMediaNode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>
                <p:cTn id="9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>
                <p:cTn id="9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>
                <p:cTn id="10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>
                <p:cTn id="10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>
                <p:cTn id="10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>
                <p:cTn id="10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>
                <p:cTn id="10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>
                <p:cTn id="10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>
                <p:cTn id="10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>
                <p:cTn id="10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>
                <p:cTn id="10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>
                <p:cTn id="10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>
                <p:cTn id="1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>
                <p:cTn id="1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>
                <p:cTn id="1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>
                <p:cTn id="1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>
                <p:cTn id="1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  <p:bldLst>
      <p:bldP spid="6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5" name="ZoneTexte 64"/>
          <p:cNvSpPr txBox="1">
            <a:spLocks noChangeArrowheads="1"/>
          </p:cNvSpPr>
          <p:nvPr/>
        </p:nvSpPr>
        <p:spPr bwMode="auto">
          <a:xfrm>
            <a:off x="7278268" y="6541000"/>
            <a:ext cx="1921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McAdams</a:t>
            </a:r>
            <a:r>
              <a:rPr lang="fr-FR" sz="1400" dirty="0">
                <a:solidFill>
                  <a:srgbClr val="000000"/>
                </a:solidFill>
              </a:rPr>
              <a:t> et al., 1995</a:t>
            </a:r>
          </a:p>
        </p:txBody>
      </p:sp>
      <p:pic>
        <p:nvPicPr>
          <p:cNvPr id="24" name="Picture 4" descr="space-mcadams-13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1804723"/>
            <a:ext cx="5908675" cy="433546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99BD4CCC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5011473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E25A34A3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3479536"/>
            <a:ext cx="93663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14E65DBC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213" y="3466836"/>
            <a:ext cx="93662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6FA515F1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4693973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088A1FC8.WAV">
            <a:hlinkClick r:id="" action="ppaction://media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4986073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45E39C89.WAV">
            <a:hlinkClick r:id="" action="ppaction://media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2920736"/>
            <a:ext cx="93663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27FECE9C.WAV">
            <a:hlinkClick r:id="" action="ppaction://media"/>
          </p:cNvPr>
          <p:cNvPicPr>
            <a:picLocks noRot="1"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13" y="2401623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B7D432FB.WAV">
            <a:hlinkClick r:id="" action="ppaction://media"/>
          </p:cNvPr>
          <p:cNvPicPr>
            <a:picLocks noRot="1"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2590536"/>
            <a:ext cx="93663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C18231B5.WAV">
            <a:hlinkClick r:id="" action="ppaction://media"/>
          </p:cNvPr>
          <p:cNvPicPr>
            <a:picLocks noRot="1" noChangeAspect="1" noChangeArrowheads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3" y="4097073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6A7C7CA1.WAV">
            <a:hlinkClick r:id="" action="ppaction://media"/>
          </p:cNvPr>
          <p:cNvPicPr>
            <a:picLocks noRot="1" noChangeAspect="1" noChangeArrowheads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5468673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E3444681.WAV">
            <a:hlinkClick r:id="" action="ppaction://media"/>
          </p:cNvPr>
          <p:cNvPicPr>
            <a:picLocks noRot="1" noChangeAspect="1" noChangeArrowheads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3403336"/>
            <a:ext cx="93662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F13C00CA.WAV">
            <a:hlinkClick r:id="" action="ppaction://media"/>
          </p:cNvPr>
          <p:cNvPicPr>
            <a:picLocks noRot="1" noChangeAspect="1" noChangeArrowheads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3" y="3708136"/>
            <a:ext cx="93662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DC6CF03C.WAV">
            <a:hlinkClick r:id="" action="ppaction://media"/>
          </p:cNvPr>
          <p:cNvPicPr>
            <a:picLocks noRot="1" noChangeAspect="1" noChangeArrowheads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2819136"/>
            <a:ext cx="93663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97D5EEA4.WAV">
            <a:hlinkClick r:id="" action="ppaction://media"/>
          </p:cNvPr>
          <p:cNvPicPr>
            <a:picLocks noRot="1" noChangeAspect="1" noChangeArrowheads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4541573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8F0152E1.WAV">
            <a:hlinkClick r:id="" action="ppaction://media"/>
          </p:cNvPr>
          <p:cNvPicPr>
            <a:picLocks noRot="1" noChangeAspect="1" noChangeArrowheads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3716073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0E1C7DC5.WAV">
            <a:hlinkClick r:id="" action="ppaction://media"/>
          </p:cNvPr>
          <p:cNvPicPr>
            <a:picLocks noRot="1" noChangeAspect="1" noChangeArrowheads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5" y="3579548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F54FD0AE.WAV">
            <a:hlinkClick r:id="" action="ppaction://media"/>
          </p:cNvPr>
          <p:cNvPicPr>
            <a:picLocks noRot="1" noChangeAspect="1" noChangeArrowheads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2996936"/>
            <a:ext cx="93662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9602DD0F.WAV">
            <a:hlinkClick r:id="" action="ppaction://media"/>
          </p:cNvPr>
          <p:cNvPicPr>
            <a:picLocks noRot="1" noChangeAspect="1" noChangeArrowheads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3" y="4808273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4733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1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4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8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52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9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59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577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727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56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736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028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79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583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655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53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79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1116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>
                <p:cTn id="9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>
                <p:cTn id="9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>
                <p:cTn id="10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>
                <p:cTn id="10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>
                <p:cTn id="10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>
                <p:cTn id="10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>
                <p:cTn id="10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>
                <p:cTn id="10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>
                <p:cTn id="10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>
                <p:cTn id="10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>
                <p:cTn id="10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>
                <p:cTn id="10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>
                <p:cTn id="1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>
                <p:cTn id="1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>
                <p:cTn id="1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>
                <p:cTn id="1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>
                <p:cTn id="1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6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5" name="ZoneTexte 64"/>
          <p:cNvSpPr txBox="1">
            <a:spLocks noChangeArrowheads="1"/>
          </p:cNvSpPr>
          <p:nvPr/>
        </p:nvSpPr>
        <p:spPr bwMode="auto">
          <a:xfrm>
            <a:off x="7278268" y="6541000"/>
            <a:ext cx="1921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McAdams</a:t>
            </a:r>
            <a:r>
              <a:rPr lang="fr-FR" sz="1400" dirty="0">
                <a:solidFill>
                  <a:srgbClr val="000000"/>
                </a:solidFill>
              </a:rPr>
              <a:t> et al., 1995</a:t>
            </a:r>
          </a:p>
        </p:txBody>
      </p:sp>
      <p:pic>
        <p:nvPicPr>
          <p:cNvPr id="43" name="Picture 4" descr="ex-lt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6" y="2562598"/>
            <a:ext cx="3773165" cy="2638067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F54FD0AE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72" y="2787694"/>
            <a:ext cx="159079" cy="1590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92DA6CAF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096" y="4854040"/>
            <a:ext cx="159079" cy="159079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970020" y="2215882"/>
            <a:ext cx="189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d’attaque</a:t>
            </a:r>
          </a:p>
        </p:txBody>
      </p:sp>
      <p:pic>
        <p:nvPicPr>
          <p:cNvPr id="46" name="Picture 4" descr="ex-cg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23" y="2786237"/>
            <a:ext cx="3676065" cy="2355185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FE028053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667" y="2939013"/>
            <a:ext cx="148309" cy="148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97D5EEA4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831" y="4673964"/>
            <a:ext cx="148309" cy="148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ZoneTexte 48"/>
          <p:cNvSpPr txBox="1"/>
          <p:nvPr/>
        </p:nvSpPr>
        <p:spPr>
          <a:xfrm>
            <a:off x="6537547" y="2264486"/>
            <a:ext cx="10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Brillance</a:t>
            </a:r>
          </a:p>
        </p:txBody>
      </p:sp>
    </p:spTree>
    <p:extLst>
      <p:ext uri="{BB962C8B-B14F-4D97-AF65-F5344CB8AC3E}">
        <p14:creationId xmlns:p14="http://schemas.microsoft.com/office/powerpoint/2010/main" val="17800338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9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28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6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83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>
                <p:cTn id="2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>
                <p:cTn id="3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  <p:bldLst>
      <p:bldP spid="6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Nouveaux “attributs” auditifs ?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Variabilité entre études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25" y="3098713"/>
            <a:ext cx="7252795" cy="3024164"/>
          </a:xfrm>
          <a:prstGeom prst="rect">
            <a:avLst/>
          </a:prstGeom>
        </p:spPr>
      </p:pic>
      <p:sp>
        <p:nvSpPr>
          <p:cNvPr id="15" name="ZoneTexte 14"/>
          <p:cNvSpPr txBox="1">
            <a:spLocks noChangeArrowheads="1"/>
          </p:cNvSpPr>
          <p:nvPr/>
        </p:nvSpPr>
        <p:spPr bwMode="auto">
          <a:xfrm>
            <a:off x="7626974" y="6541000"/>
            <a:ext cx="15120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Elliot et al., 2013</a:t>
            </a:r>
          </a:p>
        </p:txBody>
      </p:sp>
    </p:spTree>
    <p:extLst>
      <p:ext uri="{BB962C8B-B14F-4D97-AF65-F5344CB8AC3E}">
        <p14:creationId xmlns:p14="http://schemas.microsoft.com/office/powerpoint/2010/main" val="6619753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et reconnaissance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0448" y="2330913"/>
            <a:ext cx="8385175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Demo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[ASA 57]: gamme jouée sur 3 octaves par un basson,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puis transposition sur 3 octaves d'une note de basson</a:t>
            </a:r>
          </a:p>
        </p:txBody>
      </p:sp>
      <p:pic>
        <p:nvPicPr>
          <p:cNvPr id="9" name="Imag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53" y="5080000"/>
            <a:ext cx="2057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4796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80963" y="2354263"/>
            <a:ext cx="8975725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Auditeurs humains excellents pour reconnaître les sources</a:t>
            </a:r>
            <a:endParaRPr lang="es-ES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Mesures comportementales de performance</a:t>
            </a:r>
          </a:p>
          <a:p>
            <a:pPr lvl="1" eaLnBrk="0" hangingPunct="0">
              <a:spcBef>
                <a:spcPct val="50000"/>
              </a:spcBef>
            </a:pPr>
            <a:r>
              <a:rPr lang="es-ES" sz="2000" dirty="0"/>
              <a:t>	- Avec quelle rapidité reconnait-on un son ?</a:t>
            </a:r>
            <a:br>
              <a:rPr lang="es-ES" sz="2000" dirty="0"/>
            </a:br>
            <a:r>
              <a:rPr lang="es-ES" sz="2000" dirty="0"/>
              <a:t>	- Quelle durée minimale est nécessaire pour la reconnaissance ?</a:t>
            </a:r>
            <a:endParaRPr lang="es-ES" sz="2400" dirty="0"/>
          </a:p>
        </p:txBody>
      </p:sp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202102" y="23622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  <a:endParaRPr lang="fr-FR" sz="24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Reconnaissance de sources</a:t>
            </a:r>
          </a:p>
        </p:txBody>
      </p:sp>
    </p:spTree>
    <p:extLst>
      <p:ext uri="{BB962C8B-B14F-4D97-AF65-F5344CB8AC3E}">
        <p14:creationId xmlns:p14="http://schemas.microsoft.com/office/powerpoint/2010/main" val="8191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895" y="1695450"/>
            <a:ext cx="5805055" cy="358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Corpus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34" y="5323185"/>
            <a:ext cx="897556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n-US" sz="2400" dirty="0"/>
              <a:t>Instruments de </a:t>
            </a:r>
            <a:r>
              <a:rPr lang="en-US" sz="2400" dirty="0" err="1"/>
              <a:t>musique</a:t>
            </a:r>
            <a:r>
              <a:rPr lang="en-US" sz="2400" dirty="0"/>
              <a:t> et </a:t>
            </a:r>
            <a:r>
              <a:rPr lang="en-US" sz="2400" dirty="0" err="1"/>
              <a:t>voix</a:t>
            </a:r>
            <a:endParaRPr lang="en-U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Nombreux</a:t>
            </a:r>
            <a:r>
              <a:rPr lang="en-US" sz="2400" dirty="0"/>
              <a:t> </a:t>
            </a:r>
            <a:r>
              <a:rPr lang="en-US" sz="2400" dirty="0" err="1"/>
              <a:t>exemplaires</a:t>
            </a:r>
            <a:r>
              <a:rPr lang="en-US" sz="2400" dirty="0"/>
              <a:t> par </a:t>
            </a:r>
            <a:r>
              <a:rPr lang="en-US" sz="2400" dirty="0" err="1"/>
              <a:t>catégorie</a:t>
            </a:r>
            <a:r>
              <a:rPr lang="en-US" sz="2400" dirty="0"/>
              <a:t>, </a:t>
            </a:r>
            <a:r>
              <a:rPr lang="en-US" sz="2400" dirty="0" err="1"/>
              <a:t>même</a:t>
            </a:r>
            <a:r>
              <a:rPr lang="en-US" sz="2400" dirty="0"/>
              <a:t> </a:t>
            </a:r>
            <a:r>
              <a:rPr lang="en-US" sz="2400" dirty="0" err="1"/>
              <a:t>registre</a:t>
            </a:r>
            <a:r>
              <a:rPr lang="en-US" sz="2400" dirty="0"/>
              <a:t> hauteur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542179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Temps de </a:t>
            </a:r>
            <a:r>
              <a:rPr lang="en-US" sz="3200" dirty="0" err="1">
                <a:solidFill>
                  <a:schemeClr val="accent2"/>
                </a:solidFill>
              </a:rPr>
              <a:t>réaction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34" y="5323185"/>
            <a:ext cx="897556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Reconnaissance </a:t>
            </a:r>
            <a:r>
              <a:rPr lang="en-US" sz="2400" dirty="0" err="1"/>
              <a:t>rapide</a:t>
            </a:r>
            <a:r>
              <a:rPr lang="en-US" sz="2400" dirty="0"/>
              <a:t> et </a:t>
            </a:r>
            <a:r>
              <a:rPr lang="en-US" sz="2400" dirty="0" err="1"/>
              <a:t>précise</a:t>
            </a:r>
            <a:endParaRPr lang="en-U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Spécialement</a:t>
            </a:r>
            <a:r>
              <a:rPr lang="en-US" sz="2400" dirty="0"/>
              <a:t> pour la </a:t>
            </a:r>
            <a:r>
              <a:rPr lang="en-US" sz="2400" dirty="0" err="1"/>
              <a:t>voix</a:t>
            </a:r>
            <a:endParaRPr lang="es-ES" sz="240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50" y="2103558"/>
            <a:ext cx="7734300" cy="275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438400" y="6574651"/>
            <a:ext cx="6742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Agus</a:t>
            </a:r>
            <a:r>
              <a:rPr lang="en-US" sz="1200" i="1" dirty="0"/>
              <a:t>, </a:t>
            </a:r>
            <a:r>
              <a:rPr lang="en-US" sz="1200" i="1" dirty="0" err="1"/>
              <a:t>Suied</a:t>
            </a:r>
            <a:r>
              <a:rPr lang="en-US" sz="1200" i="1" dirty="0"/>
              <a:t>, Thorpe, &amp; </a:t>
            </a:r>
            <a:r>
              <a:rPr lang="en-US" sz="1200" i="1" dirty="0" err="1"/>
              <a:t>Pressnitzer</a:t>
            </a:r>
            <a:r>
              <a:rPr lang="en-US" sz="1200" i="1" dirty="0"/>
              <a:t> (2012) J. </a:t>
            </a:r>
            <a:r>
              <a:rPr lang="en-US" sz="1200" i="1" dirty="0" err="1"/>
              <a:t>Acoust</a:t>
            </a:r>
            <a:r>
              <a:rPr lang="en-US" sz="1200" i="1" dirty="0"/>
              <a:t>. Soc. Am.</a:t>
            </a:r>
          </a:p>
        </p:txBody>
      </p:sp>
    </p:spTree>
    <p:extLst>
      <p:ext uri="{BB962C8B-B14F-4D97-AF65-F5344CB8AC3E}">
        <p14:creationId xmlns:p14="http://schemas.microsoft.com/office/powerpoint/2010/main" val="3548794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auditif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34" y="5323185"/>
            <a:ext cx="89755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Avantage</a:t>
            </a:r>
            <a:r>
              <a:rPr lang="en-US" sz="2400" dirty="0"/>
              <a:t> de la </a:t>
            </a:r>
            <a:r>
              <a:rPr lang="en-US" sz="2400" dirty="0" err="1"/>
              <a:t>voix</a:t>
            </a:r>
            <a:r>
              <a:rPr lang="en-US" sz="2400" dirty="0"/>
              <a:t> non </a:t>
            </a:r>
            <a:r>
              <a:rPr lang="en-US" sz="2400" dirty="0" err="1"/>
              <a:t>prédit</a:t>
            </a:r>
            <a:r>
              <a:rPr lang="en-US" sz="2400" dirty="0"/>
              <a:t> par </a:t>
            </a:r>
            <a:r>
              <a:rPr lang="en-US" sz="2400" dirty="0" err="1"/>
              <a:t>modèle</a:t>
            </a:r>
            <a:endParaRPr lang="en-US" sz="24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185" y="1784350"/>
            <a:ext cx="3847465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6335" y="2031301"/>
            <a:ext cx="3093815" cy="273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438400" y="6574651"/>
            <a:ext cx="6742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Agus</a:t>
            </a:r>
            <a:r>
              <a:rPr lang="en-US" sz="1200" i="1" dirty="0"/>
              <a:t>, </a:t>
            </a:r>
            <a:r>
              <a:rPr lang="en-US" sz="1200" i="1" dirty="0" err="1"/>
              <a:t>Suied</a:t>
            </a:r>
            <a:r>
              <a:rPr lang="en-US" sz="1200" i="1" dirty="0"/>
              <a:t>, Thorpe, &amp; </a:t>
            </a:r>
            <a:r>
              <a:rPr lang="en-US" sz="1200" i="1" dirty="0" err="1"/>
              <a:t>Pressnitzer</a:t>
            </a:r>
            <a:r>
              <a:rPr lang="en-US" sz="1200" i="1" dirty="0"/>
              <a:t> (2012) J. </a:t>
            </a:r>
            <a:r>
              <a:rPr lang="en-US" sz="1200" i="1" dirty="0" err="1"/>
              <a:t>Acoust</a:t>
            </a:r>
            <a:r>
              <a:rPr lang="en-US" sz="1200" i="1" dirty="0"/>
              <a:t>. Soc. Am.</a:t>
            </a:r>
          </a:p>
        </p:txBody>
      </p:sp>
    </p:spTree>
    <p:extLst>
      <p:ext uri="{BB962C8B-B14F-4D97-AF65-F5344CB8AC3E}">
        <p14:creationId xmlns:p14="http://schemas.microsoft.com/office/powerpoint/2010/main" val="4691197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Gating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34" y="5323185"/>
            <a:ext cx="89755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Reconnaissance pour sons </a:t>
            </a:r>
            <a:r>
              <a:rPr lang="en-US" sz="2400" dirty="0" err="1"/>
              <a:t>extrêmement</a:t>
            </a:r>
            <a:r>
              <a:rPr lang="en-US" sz="2400" dirty="0"/>
              <a:t> courts</a:t>
            </a:r>
          </a:p>
        </p:txBody>
      </p:sp>
      <p:pic>
        <p:nvPicPr>
          <p:cNvPr id="9" name="Image 8" descr="XP1_dprim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8385" y="1873250"/>
            <a:ext cx="3954965" cy="2844800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438400" y="6574651"/>
            <a:ext cx="6742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Suied</a:t>
            </a:r>
            <a:r>
              <a:rPr lang="en-US" sz="1200" i="1" dirty="0"/>
              <a:t>, </a:t>
            </a:r>
            <a:r>
              <a:rPr lang="en-US" sz="1200" i="1" dirty="0" err="1"/>
              <a:t>Agus</a:t>
            </a:r>
            <a:r>
              <a:rPr lang="en-US" sz="1200" i="1" dirty="0"/>
              <a:t>, </a:t>
            </a:r>
            <a:r>
              <a:rPr lang="en-US" sz="1200" i="1" dirty="0" err="1"/>
              <a:t>Mesgarani</a:t>
            </a:r>
            <a:r>
              <a:rPr lang="en-US" sz="1200" i="1" dirty="0"/>
              <a:t>, Thorpe, &amp; </a:t>
            </a:r>
            <a:r>
              <a:rPr lang="en-US" sz="1200" i="1" dirty="0" err="1"/>
              <a:t>Pressnitzer</a:t>
            </a:r>
            <a:r>
              <a:rPr lang="en-US" sz="1200" i="1" dirty="0"/>
              <a:t>, (2014) J. </a:t>
            </a:r>
            <a:r>
              <a:rPr lang="en-US" sz="1200" i="1" dirty="0" err="1"/>
              <a:t>Acoust</a:t>
            </a:r>
            <a:r>
              <a:rPr lang="en-US" sz="1200" i="1" dirty="0"/>
              <a:t>. Soc. Am.</a:t>
            </a:r>
          </a:p>
        </p:txBody>
      </p:sp>
    </p:spTree>
    <p:extLst>
      <p:ext uri="{BB962C8B-B14F-4D97-AF65-F5344CB8AC3E}">
        <p14:creationId xmlns:p14="http://schemas.microsoft.com/office/powerpoint/2010/main" val="111827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Lien entre les échelles, variabilité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Mesure catégorielle, 62 oreilles</a:t>
            </a: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7420314" y="6559502"/>
            <a:ext cx="17117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Heeren</a:t>
            </a:r>
            <a:r>
              <a:rPr lang="fr-FR" sz="1400" dirty="0">
                <a:solidFill>
                  <a:srgbClr val="000000"/>
                </a:solidFill>
              </a:rPr>
              <a:t> et al., 2013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8" y="3108190"/>
            <a:ext cx="3811196" cy="28056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46" y="3050967"/>
            <a:ext cx="3976961" cy="2945314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fréquence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15265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Quels</a:t>
            </a:r>
            <a:r>
              <a:rPr lang="en-US" sz="3200" dirty="0">
                <a:solidFill>
                  <a:schemeClr val="accent2"/>
                </a:solidFill>
              </a:rPr>
              <a:t> indices ?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34" y="5347037"/>
            <a:ext cx="897556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Indices </a:t>
            </a:r>
            <a:r>
              <a:rPr lang="en-US" sz="2400" dirty="0" err="1"/>
              <a:t>spectro-temporels</a:t>
            </a:r>
            <a:r>
              <a:rPr lang="en-US" sz="2400" dirty="0"/>
              <a:t> </a:t>
            </a:r>
            <a:r>
              <a:rPr lang="en-US" sz="2400" dirty="0" err="1"/>
              <a:t>inspirés</a:t>
            </a:r>
            <a:r>
              <a:rPr lang="en-US" sz="2400" dirty="0"/>
              <a:t> de </a:t>
            </a:r>
            <a:r>
              <a:rPr lang="en-US" sz="2400" dirty="0" err="1"/>
              <a:t>physio</a:t>
            </a:r>
            <a:r>
              <a:rPr lang="en-US" sz="2400" dirty="0"/>
              <a:t> </a:t>
            </a:r>
            <a:r>
              <a:rPr lang="en-US" sz="2400" dirty="0" err="1"/>
              <a:t>puis</a:t>
            </a:r>
            <a:r>
              <a:rPr lang="en-US" sz="2400" dirty="0"/>
              <a:t> SVM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Classification </a:t>
            </a:r>
            <a:r>
              <a:rPr lang="en-US" sz="2400" dirty="0" err="1"/>
              <a:t>précise</a:t>
            </a:r>
            <a:r>
              <a:rPr lang="en-US" sz="2400" dirty="0"/>
              <a:t> (98.7%) &amp; </a:t>
            </a:r>
            <a:r>
              <a:rPr lang="en-US" sz="2400" dirty="0" err="1"/>
              <a:t>corrélat</a:t>
            </a:r>
            <a:r>
              <a:rPr lang="en-US" sz="2400" dirty="0"/>
              <a:t> avec </a:t>
            </a:r>
            <a:r>
              <a:rPr lang="en-US" sz="2400" dirty="0" err="1"/>
              <a:t>psychophysique</a:t>
            </a:r>
            <a:endParaRPr lang="en-US" sz="2400" dirty="0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438400" y="6574651"/>
            <a:ext cx="6742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Patil</a:t>
            </a:r>
            <a:r>
              <a:rPr lang="en-US" sz="1200" i="1" dirty="0"/>
              <a:t>, </a:t>
            </a:r>
            <a:r>
              <a:rPr lang="en-US" sz="1200" i="1" dirty="0" err="1"/>
              <a:t>Pressnitzer</a:t>
            </a:r>
            <a:r>
              <a:rPr lang="en-US" sz="1200" i="1" dirty="0"/>
              <a:t>, </a:t>
            </a:r>
            <a:r>
              <a:rPr lang="en-US" sz="1200" i="1" dirty="0" err="1"/>
              <a:t>Shamma</a:t>
            </a:r>
            <a:r>
              <a:rPr lang="en-US" sz="1200" i="1" dirty="0"/>
              <a:t>, &amp; </a:t>
            </a:r>
            <a:r>
              <a:rPr lang="en-US" sz="1200" i="1" dirty="0" err="1"/>
              <a:t>Elhilali</a:t>
            </a:r>
            <a:r>
              <a:rPr lang="en-US" sz="1200" i="1" dirty="0"/>
              <a:t> (2012) </a:t>
            </a:r>
            <a:r>
              <a:rPr lang="en-US" sz="1200" i="1" dirty="0" err="1"/>
              <a:t>PLoS</a:t>
            </a:r>
            <a:r>
              <a:rPr lang="en-US" sz="1200" i="1" dirty="0"/>
              <a:t> Computational Biology</a:t>
            </a:r>
          </a:p>
        </p:txBody>
      </p:sp>
      <p:pic>
        <p:nvPicPr>
          <p:cNvPr id="9" name="Picture 3" descr="foo.tif"/>
          <p:cNvPicPr/>
          <p:nvPr/>
        </p:nvPicPr>
        <p:blipFill>
          <a:blip r:embed="rId2" cstate="print"/>
          <a:srcRect r="43269"/>
          <a:stretch>
            <a:fillRect/>
          </a:stretch>
        </p:blipFill>
        <p:spPr>
          <a:xfrm>
            <a:off x="127000" y="2002096"/>
            <a:ext cx="4178300" cy="302710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1"/>
          <a:stretch>
            <a:fillRect/>
          </a:stretch>
        </p:blipFill>
        <p:spPr>
          <a:xfrm>
            <a:off x="4711700" y="2447925"/>
            <a:ext cx="3638550" cy="16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7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Neuroimagerie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Sélectivité à catégories de sons, e.g. la voix</a:t>
            </a:r>
          </a:p>
          <a:p>
            <a:pPr eaLnBrk="0" hangingPunct="0">
              <a:spcBef>
                <a:spcPct val="50000"/>
              </a:spcBef>
            </a:pP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s-ES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932" y="2561361"/>
            <a:ext cx="3538179" cy="3979639"/>
          </a:xfrm>
          <a:prstGeom prst="rect">
            <a:avLst/>
          </a:prstGeom>
        </p:spPr>
      </p:pic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6637111" y="6540999"/>
            <a:ext cx="25068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Belin et al., 2000; Belin ,2006</a:t>
            </a:r>
          </a:p>
        </p:txBody>
      </p:sp>
    </p:spTree>
    <p:extLst>
      <p:ext uri="{BB962C8B-B14F-4D97-AF65-F5344CB8AC3E}">
        <p14:creationId xmlns:p14="http://schemas.microsoft.com/office/powerpoint/2010/main" val="157576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Neuroimagerie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Sélectivité à catégories de sons, e.g. la </a:t>
            </a:r>
            <a:r>
              <a:rPr lang="es-ES" sz="2400" dirty="0" err="1"/>
              <a:t>voix</a:t>
            </a:r>
            <a:r>
              <a:rPr lang="es-ES" sz="2400" dirty="0"/>
              <a:t> vs </a:t>
            </a:r>
            <a:r>
              <a:rPr lang="es-ES" sz="2400" dirty="0" err="1"/>
              <a:t>instruments</a:t>
            </a:r>
            <a:endParaRPr lang="es-ES" sz="2400" dirty="0"/>
          </a:p>
          <a:p>
            <a:pPr eaLnBrk="0" hangingPunct="0">
              <a:spcBef>
                <a:spcPct val="50000"/>
              </a:spcBef>
            </a:pP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s-ES" sz="2400" dirty="0"/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4779391" y="6540999"/>
            <a:ext cx="4364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 err="1">
                <a:solidFill>
                  <a:srgbClr val="000000"/>
                </a:solidFill>
              </a:rPr>
              <a:t>Agus</a:t>
            </a:r>
            <a:r>
              <a:rPr lang="fr-FR" sz="1400" dirty="0">
                <a:solidFill>
                  <a:srgbClr val="000000"/>
                </a:solidFill>
              </a:rPr>
              <a:t>, Paquette, </a:t>
            </a:r>
            <a:r>
              <a:rPr lang="fr-FR" sz="1400" dirty="0" err="1">
                <a:solidFill>
                  <a:srgbClr val="000000"/>
                </a:solidFill>
              </a:rPr>
              <a:t>Suied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, &amp; Belin,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76" y="2576736"/>
            <a:ext cx="3879159" cy="32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0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Neuroimagerie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Sélectivité à catégories de sons, e.g. la </a:t>
            </a:r>
            <a:r>
              <a:rPr lang="es-ES" sz="2400" dirty="0" err="1"/>
              <a:t>voix</a:t>
            </a:r>
            <a:r>
              <a:rPr lang="es-ES" sz="2400" dirty="0"/>
              <a:t> vs </a:t>
            </a:r>
            <a:r>
              <a:rPr lang="es-ES" sz="2400" dirty="0" err="1"/>
              <a:t>chimères</a:t>
            </a:r>
            <a:endParaRPr lang="es-ES" sz="2400" dirty="0"/>
          </a:p>
          <a:p>
            <a:pPr eaLnBrk="0" hangingPunct="0">
              <a:spcBef>
                <a:spcPct val="50000"/>
              </a:spcBef>
            </a:pP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s-ES" sz="2400" dirty="0"/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4779391" y="6540999"/>
            <a:ext cx="4364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 err="1">
                <a:solidFill>
                  <a:srgbClr val="000000"/>
                </a:solidFill>
              </a:rPr>
              <a:t>Agus</a:t>
            </a:r>
            <a:r>
              <a:rPr lang="fr-FR" sz="1400" dirty="0">
                <a:solidFill>
                  <a:srgbClr val="000000"/>
                </a:solidFill>
              </a:rPr>
              <a:t>, Paquette, </a:t>
            </a:r>
            <a:r>
              <a:rPr lang="fr-FR" sz="1400" dirty="0" err="1">
                <a:solidFill>
                  <a:srgbClr val="000000"/>
                </a:solidFill>
              </a:rPr>
              <a:t>Suied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, &amp; Belin,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53" y="2444048"/>
            <a:ext cx="4527188" cy="367319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7D0C588-EFA5-41AC-0ACC-CCFBACBB2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386" y="2220686"/>
            <a:ext cx="1587468" cy="194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9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chemeClr val="accent2"/>
                </a:solidFill>
              </a:rPr>
              <a:t>Neuroimagerie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Sélectivité à catégories de sons, e.g. la voix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Influence de la tâche</a:t>
            </a:r>
          </a:p>
          <a:p>
            <a:pPr eaLnBrk="0" hangingPunct="0">
              <a:spcBef>
                <a:spcPct val="50000"/>
              </a:spcBef>
            </a:pP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s-ES" sz="2400" dirty="0"/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222881" y="6541000"/>
            <a:ext cx="1971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Formisano</a:t>
            </a:r>
            <a:r>
              <a:rPr lang="fr-FR" sz="1400" dirty="0">
                <a:solidFill>
                  <a:srgbClr val="000000"/>
                </a:solidFill>
              </a:rPr>
              <a:t> et al., 2008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5" y="2844693"/>
            <a:ext cx="2944902" cy="369630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29" y="2745287"/>
            <a:ext cx="3888291" cy="37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0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Deux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approches</a:t>
            </a:r>
            <a:r>
              <a:rPr lang="en-US" sz="3200" dirty="0">
                <a:solidFill>
                  <a:schemeClr val="accent2"/>
                </a:solidFill>
              </a:rPr>
              <a:t> ?</a:t>
            </a:r>
          </a:p>
        </p:txBody>
      </p:sp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7163006" y="6342550"/>
            <a:ext cx="20208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 et al., 2013</a:t>
            </a:r>
          </a:p>
          <a:p>
            <a:r>
              <a:rPr lang="fr-FR" sz="1400" dirty="0" err="1">
                <a:solidFill>
                  <a:srgbClr val="000000"/>
                </a:solidFill>
              </a:rPr>
              <a:t>Agus</a:t>
            </a:r>
            <a:r>
              <a:rPr lang="fr-FR" sz="1400" dirty="0">
                <a:solidFill>
                  <a:srgbClr val="000000"/>
                </a:solidFill>
              </a:rPr>
              <a:t> et al., 2018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787"/>
          <a:stretch/>
        </p:blipFill>
        <p:spPr>
          <a:xfrm>
            <a:off x="2381079" y="4691741"/>
            <a:ext cx="2202426" cy="16508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73" y="2050621"/>
            <a:ext cx="6243735" cy="2487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50254"/>
          <a:stretch/>
        </p:blipFill>
        <p:spPr>
          <a:xfrm>
            <a:off x="5796513" y="4691420"/>
            <a:ext cx="2226313" cy="16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7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Deux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approches</a:t>
            </a:r>
            <a:r>
              <a:rPr lang="en-US" sz="3200" dirty="0">
                <a:solidFill>
                  <a:schemeClr val="accent2"/>
                </a:solidFill>
              </a:rPr>
              <a:t> ?</a:t>
            </a:r>
          </a:p>
        </p:txBody>
      </p:sp>
      <p:pic>
        <p:nvPicPr>
          <p:cNvPr id="8" name="Image 7" descr="fig_dim_feats_f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23" y="2182045"/>
            <a:ext cx="4910083" cy="3682563"/>
          </a:xfrm>
          <a:prstGeom prst="rect">
            <a:avLst/>
          </a:prstGeom>
        </p:spPr>
      </p:pic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7163006" y="6541000"/>
            <a:ext cx="20208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 et al., 2013</a:t>
            </a:r>
          </a:p>
        </p:txBody>
      </p:sp>
    </p:spTree>
    <p:extLst>
      <p:ext uri="{BB962C8B-B14F-4D97-AF65-F5344CB8AC3E}">
        <p14:creationId xmlns:p14="http://schemas.microsoft.com/office/powerpoint/2010/main" val="22483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Application </a:t>
            </a:r>
            <a:r>
              <a:rPr lang="en-US" sz="3200" dirty="0" err="1">
                <a:solidFill>
                  <a:schemeClr val="accent2"/>
                </a:solidFill>
              </a:rPr>
              <a:t>clinique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Comparaison</a:t>
            </a:r>
            <a:r>
              <a:rPr lang="es-ES" sz="2400" dirty="0"/>
              <a:t> normo-</a:t>
            </a:r>
            <a:r>
              <a:rPr lang="es-ES" sz="2400" dirty="0" err="1"/>
              <a:t>typiques</a:t>
            </a:r>
            <a:r>
              <a:rPr lang="es-ES" sz="2400" dirty="0"/>
              <a:t> (NT) et </a:t>
            </a:r>
            <a:r>
              <a:rPr lang="es-ES" sz="2400" dirty="0" err="1"/>
              <a:t>personnes</a:t>
            </a:r>
            <a:r>
              <a:rPr lang="es-ES" sz="2400" dirty="0"/>
              <a:t> </a:t>
            </a:r>
            <a:r>
              <a:rPr lang="es-ES" sz="2400" dirty="0" err="1"/>
              <a:t>autistes</a:t>
            </a:r>
            <a:r>
              <a:rPr lang="es-ES" sz="2400" dirty="0"/>
              <a:t> (ASD)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s-ES" sz="2400" dirty="0"/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2826669" y="6540999"/>
            <a:ext cx="63173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>
                <a:solidFill>
                  <a:srgbClr val="000000"/>
                </a:solidFill>
              </a:rPr>
              <a:t>Lin, </a:t>
            </a:r>
            <a:r>
              <a:rPr lang="fr-FR" sz="1400" dirty="0" err="1">
                <a:solidFill>
                  <a:srgbClr val="000000"/>
                </a:solidFill>
              </a:rPr>
              <a:t>Agus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Suied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Pressnitzer,Yamada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Komine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Kato</a:t>
            </a:r>
            <a:r>
              <a:rPr lang="fr-FR" sz="1400" dirty="0">
                <a:solidFill>
                  <a:srgbClr val="000000"/>
                </a:solidFill>
              </a:rPr>
              <a:t>, &amp; </a:t>
            </a:r>
            <a:r>
              <a:rPr lang="fr-FR" sz="1400" dirty="0" err="1">
                <a:solidFill>
                  <a:srgbClr val="000000"/>
                </a:solidFill>
              </a:rPr>
              <a:t>Kashino</a:t>
            </a:r>
            <a:r>
              <a:rPr lang="fr-FR" sz="1400" dirty="0">
                <a:solidFill>
                  <a:srgbClr val="000000"/>
                </a:solidFill>
              </a:rPr>
              <a:t>, 2016 </a:t>
            </a:r>
          </a:p>
        </p:txBody>
      </p:sp>
      <p:pic>
        <p:nvPicPr>
          <p:cNvPr id="3" name="Picture 2" descr="srep26336-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51" y="2492957"/>
            <a:ext cx="5589778" cy="38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9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sonie, hauteur, localisation, timbre, </a:t>
            </a:r>
            <a:r>
              <a:rPr lang="es-ES" sz="1800" dirty="0">
                <a:solidFill>
                  <a:schemeClr val="bg2"/>
                </a:solidFill>
              </a:rPr>
              <a:t>rugosité</a:t>
            </a:r>
            <a:endParaRPr lang="es-ES" dirty="0">
              <a:solidFill>
                <a:schemeClr val="bg2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1555297426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655820" y="6541000"/>
            <a:ext cx="14820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Helmholtz, 1877</a:t>
            </a:r>
          </a:p>
        </p:txBody>
      </p:sp>
      <p:pic>
        <p:nvPicPr>
          <p:cNvPr id="6" name="Picture 4" descr="qualiru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7" y="2847070"/>
            <a:ext cx="5145753" cy="2298341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qualirug1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22" y="4633652"/>
            <a:ext cx="248050" cy="2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qualirug2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42" y="4643378"/>
            <a:ext cx="248050" cy="2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qualirug3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73" y="4633652"/>
            <a:ext cx="248050" cy="2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Définition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3" name="Picture 7" descr="bellow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559" y="2733668"/>
            <a:ext cx="1644680" cy="275736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4027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2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2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Intégration temporelle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durée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255" y="2207915"/>
            <a:ext cx="2974520" cy="3885979"/>
          </a:xfrm>
          <a:prstGeom prst="rect">
            <a:avLst/>
          </a:prstGeom>
        </p:spPr>
      </p:pic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808912" y="6559502"/>
            <a:ext cx="13326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Poulsen</a:t>
            </a:r>
            <a:r>
              <a:rPr lang="fr-FR" sz="1400" dirty="0">
                <a:solidFill>
                  <a:srgbClr val="000000"/>
                </a:solidFill>
              </a:rPr>
              <a:t>, 1981</a:t>
            </a:r>
          </a:p>
        </p:txBody>
      </p:sp>
    </p:spTree>
    <p:extLst>
      <p:ext uri="{BB962C8B-B14F-4D97-AF65-F5344CB8AC3E}">
        <p14:creationId xmlns:p14="http://schemas.microsoft.com/office/powerpoint/2010/main" val="1347699267"/>
      </p:ext>
    </p:extLst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252687" y="6541000"/>
            <a:ext cx="18913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Plomp</a:t>
            </a:r>
            <a:r>
              <a:rPr lang="fr-FR" sz="1400" dirty="0">
                <a:solidFill>
                  <a:srgbClr val="000000"/>
                </a:solidFill>
              </a:rPr>
              <a:t> &amp; </a:t>
            </a:r>
            <a:r>
              <a:rPr lang="fr-FR" sz="1400" dirty="0" err="1">
                <a:solidFill>
                  <a:srgbClr val="000000"/>
                </a:solidFill>
              </a:rPr>
              <a:t>Levelt</a:t>
            </a:r>
            <a:r>
              <a:rPr lang="fr-FR" sz="1400" dirty="0">
                <a:solidFill>
                  <a:srgbClr val="000000"/>
                </a:solidFill>
              </a:rPr>
              <a:t>, 1965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Approche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spectrale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4" name="Picture 4" descr="deusp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2301875"/>
            <a:ext cx="3124200" cy="2451100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plomp-rc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38" y="2014538"/>
            <a:ext cx="4030662" cy="3208337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902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801553" y="6550223"/>
            <a:ext cx="13424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Terhardt</a:t>
            </a:r>
            <a:r>
              <a:rPr lang="fr-FR" sz="1400" dirty="0">
                <a:solidFill>
                  <a:srgbClr val="000000"/>
                </a:solidFill>
              </a:rPr>
              <a:t>, 1974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Approche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temporelle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7" name="Picture 6" descr="zwick-fcf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2041525"/>
            <a:ext cx="4117975" cy="31305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amw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301875"/>
            <a:ext cx="3116263" cy="242728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633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914953" y="6550223"/>
            <a:ext cx="11958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Tramo</a:t>
            </a:r>
            <a:r>
              <a:rPr lang="fr-FR" sz="1400" dirty="0">
                <a:solidFill>
                  <a:srgbClr val="000000"/>
                </a:solidFill>
              </a:rPr>
              <a:t>, 1996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9" name="Picture 5" descr="tramo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4425" y="1893888"/>
            <a:ext cx="6888163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82510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Consonance et dissonance</a:t>
            </a:r>
          </a:p>
        </p:txBody>
      </p:sp>
      <p:pic>
        <p:nvPicPr>
          <p:cNvPr id="6" name="Picture 6" descr="monocorde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0563" y="3285230"/>
            <a:ext cx="5229225" cy="1457325"/>
          </a:xfrm>
          <a:prstGeom prst="rect">
            <a:avLst/>
          </a:prstGeom>
          <a:noFill/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Pythagore: </a:t>
            </a:r>
            <a:r>
              <a:rPr lang="es-ES" sz="2400" dirty="0"/>
              <a:t>parmi l’infinité d’intervalles possibles entre deux sons, certains sont ‘consonants’</a:t>
            </a:r>
          </a:p>
        </p:txBody>
      </p:sp>
    </p:spTree>
    <p:extLst>
      <p:ext uri="{BB962C8B-B14F-4D97-AF65-F5344CB8AC3E}">
        <p14:creationId xmlns:p14="http://schemas.microsoft.com/office/powerpoint/2010/main" val="34654132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Consonance et dissonance</a:t>
            </a:r>
          </a:p>
        </p:txBody>
      </p:sp>
      <p:pic>
        <p:nvPicPr>
          <p:cNvPr id="8" name="Picture 5" descr="cons_pythagore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4100" y="3307910"/>
            <a:ext cx="7004050" cy="1228725"/>
          </a:xfrm>
          <a:prstGeom prst="rect">
            <a:avLst/>
          </a:prstGeom>
          <a:noFill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/>
              <a:t>Les consonances sont des rapports simples (1:1, 2:1, 3:2, 4:3)</a:t>
            </a:r>
          </a:p>
        </p:txBody>
      </p:sp>
    </p:spTree>
    <p:extLst>
      <p:ext uri="{BB962C8B-B14F-4D97-AF65-F5344CB8AC3E}">
        <p14:creationId xmlns:p14="http://schemas.microsoft.com/office/powerpoint/2010/main" val="3692378233"/>
      </p:ext>
    </p:extLst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Consonance et dissonance</a:t>
            </a:r>
          </a:p>
        </p:txBody>
      </p:sp>
      <p:pic>
        <p:nvPicPr>
          <p:cNvPr id="6" name="Picture 3" descr="cons_garland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8300" y="2634355"/>
            <a:ext cx="5803900" cy="2041525"/>
          </a:xfrm>
          <a:prstGeom prst="rect">
            <a:avLst/>
          </a:prstGeom>
          <a:noFill/>
        </p:spPr>
      </p:pic>
      <p:pic>
        <p:nvPicPr>
          <p:cNvPr id="9" name="Picture 6" descr="cons_muir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1000" y="4796530"/>
            <a:ext cx="5791200" cy="1828800"/>
          </a:xfrm>
          <a:prstGeom prst="rect">
            <a:avLst/>
          </a:prstGeom>
          <a:noFill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/>
              <a:t>Harmonie tonale occidentale</a:t>
            </a:r>
          </a:p>
        </p:txBody>
      </p:sp>
    </p:spTree>
    <p:extLst>
      <p:ext uri="{BB962C8B-B14F-4D97-AF65-F5344CB8AC3E}">
        <p14:creationId xmlns:p14="http://schemas.microsoft.com/office/powerpoint/2010/main" val="2964753167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Consonance et dissonance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/>
              <a:t>La premi</a:t>
            </a:r>
            <a:r>
              <a:rPr lang="en-GB" sz="2400" dirty="0" err="1"/>
              <a:t>ère</a:t>
            </a:r>
            <a:r>
              <a:rPr lang="en-GB" sz="2400" dirty="0"/>
              <a:t> </a:t>
            </a:r>
            <a:r>
              <a:rPr lang="en-GB" sz="2400" dirty="0" err="1"/>
              <a:t>expérience</a:t>
            </a:r>
            <a:r>
              <a:rPr lang="en-GB" sz="2400" dirty="0"/>
              <a:t> </a:t>
            </a:r>
            <a:r>
              <a:rPr lang="en-GB" sz="2400" dirty="0" err="1"/>
              <a:t>scientifique</a:t>
            </a:r>
            <a:r>
              <a:rPr lang="en-GB" sz="2400" dirty="0"/>
              <a:t> </a:t>
            </a:r>
            <a:r>
              <a:rPr lang="en-GB" sz="2400" dirty="0" err="1"/>
              <a:t>connue</a:t>
            </a:r>
            <a:endParaRPr lang="en-GB" sz="2400" dirty="0"/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GB" sz="2400" dirty="0"/>
              <a:t> </a:t>
            </a:r>
            <a:r>
              <a:rPr lang="es-ES" sz="2400" dirty="0"/>
              <a:t>Kepler, Galileo Galilei, Newton, Leibniz, Euler, Rameau...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/>
              <a:t> Approche perceptive de Helmholtz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endParaRPr lang="es-ES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8" y="3683005"/>
            <a:ext cx="1041400" cy="1524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10" y="3683005"/>
            <a:ext cx="1117600" cy="1524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666" y="3683005"/>
            <a:ext cx="1097280" cy="152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203" y="3683005"/>
            <a:ext cx="1309687" cy="152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524" y="3683005"/>
            <a:ext cx="1174001" cy="153130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036" y="3683005"/>
            <a:ext cx="1248516" cy="14723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9766" y="3683005"/>
            <a:ext cx="1224498" cy="149235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30" y="5429896"/>
            <a:ext cx="1193480" cy="131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480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Intervalles</a:t>
            </a:r>
            <a:r>
              <a:rPr lang="en-US" sz="3200" dirty="0">
                <a:solidFill>
                  <a:schemeClr val="accent2"/>
                </a:solidFill>
              </a:rPr>
              <a:t> consonants et </a:t>
            </a:r>
            <a:r>
              <a:rPr lang="en-US" sz="3200" dirty="0" err="1">
                <a:solidFill>
                  <a:schemeClr val="accent2"/>
                </a:solidFill>
              </a:rPr>
              <a:t>dissonants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5" name="Picture 5" descr="qui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88" y="2655768"/>
            <a:ext cx="6893385" cy="255395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81250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Intervalles</a:t>
            </a:r>
            <a:r>
              <a:rPr lang="en-US" sz="3200" dirty="0">
                <a:solidFill>
                  <a:schemeClr val="accent2"/>
                </a:solidFill>
              </a:rPr>
              <a:t> consonants et </a:t>
            </a:r>
            <a:r>
              <a:rPr lang="en-US" sz="3200" dirty="0" err="1">
                <a:solidFill>
                  <a:schemeClr val="accent2"/>
                </a:solidFill>
              </a:rPr>
              <a:t>dissonants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6" name="Picture 4" descr="erb_quinte2">
            <a:hlinkClick r:id="" action="ppaction://noaction">
              <a:snd r:embed="rId2" name="quinte2.wav"/>
            </a:hlinkClick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604870"/>
            <a:ext cx="3810000" cy="2857500"/>
          </a:xfrm>
          <a:prstGeom prst="rect">
            <a:avLst/>
          </a:prstGeom>
        </p:spPr>
      </p:pic>
      <p:pic>
        <p:nvPicPr>
          <p:cNvPr id="7" name="Picture 5" descr="erb_triton2">
            <a:hlinkClick r:id="" action="ppaction://noaction">
              <a:snd r:embed="rId4" name="triton2.wav"/>
            </a:hlinkClick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604870"/>
            <a:ext cx="3810000" cy="2857500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774825" y="5436970"/>
            <a:ext cx="179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Quinte (3/2)</a:t>
            </a:r>
            <a:endParaRPr lang="en-US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724525" y="5449670"/>
            <a:ext cx="2014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Triton (45/32)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64602"/>
      </p:ext>
    </p:extLst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4" descr="helmgraph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46" y="2776825"/>
            <a:ext cx="7040562" cy="2544555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>
            <a:spLocks noChangeArrowheads="1"/>
          </p:cNvSpPr>
          <p:nvPr/>
        </p:nvSpPr>
        <p:spPr bwMode="auto">
          <a:xfrm>
            <a:off x="7655820" y="6541000"/>
            <a:ext cx="14820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Helmholtz, 1877</a:t>
            </a:r>
          </a:p>
        </p:txBody>
      </p:sp>
    </p:spTree>
    <p:extLst>
      <p:ext uri="{BB962C8B-B14F-4D97-AF65-F5344CB8AC3E}">
        <p14:creationId xmlns:p14="http://schemas.microsoft.com/office/powerpoint/2010/main" val="28148560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1_Modèle par défaut">
  <a:themeElements>
    <a:clrScheme name="1_Modèle par défaut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1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2574</TotalTime>
  <Words>2103</Words>
  <Application>Microsoft Macintosh PowerPoint</Application>
  <PresentationFormat>全屏显示(4:3)</PresentationFormat>
  <Paragraphs>484</Paragraphs>
  <Slides>102</Slides>
  <Notes>3</Notes>
  <HiddenSlides>4</HiddenSlides>
  <MMClips>93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102</vt:i4>
      </vt:variant>
    </vt:vector>
  </HeadingPairs>
  <TitlesOfParts>
    <vt:vector size="110" baseType="lpstr">
      <vt:lpstr>Arial</vt:lpstr>
      <vt:lpstr>Calibri</vt:lpstr>
      <vt:lpstr>Courier New</vt:lpstr>
      <vt:lpstr>Times New Roman</vt:lpstr>
      <vt:lpstr>1_Modèle par défaut</vt:lpstr>
      <vt:lpstr>2_Modèle par défaut</vt:lpstr>
      <vt:lpstr>4_Modèle par défaut</vt:lpstr>
      <vt:lpstr>Modèle par défaut</vt:lpstr>
      <vt:lpstr>Perception auditive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P2: Perception auditive</dc:title>
  <dc:creator>Daniel P</dc:creator>
  <cp:lastModifiedBy>Kong Gaalok</cp:lastModifiedBy>
  <cp:revision>191</cp:revision>
  <cp:lastPrinted>2014-10-15T10:14:12Z</cp:lastPrinted>
  <dcterms:created xsi:type="dcterms:W3CDTF">2014-10-06T13:06:27Z</dcterms:created>
  <dcterms:modified xsi:type="dcterms:W3CDTF">2025-01-13T11:01:31Z</dcterms:modified>
</cp:coreProperties>
</file>